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embedTrueTypeFonts="1">
  <p:sldMasterIdLst>
    <p:sldMasterId id="2147483654" r:id="rId1"/>
  </p:sldMasterIdLst>
  <p:notesMasterIdLst>
    <p:notesMasterId r:id="rId37"/>
  </p:notesMasterIdLst>
  <p:handoutMasterIdLst>
    <p:handoutMasterId r:id="rId38"/>
  </p:handoutMasterIdLst>
  <p:sldIdLst>
    <p:sldId id="324" r:id="rId2"/>
    <p:sldId id="326" r:id="rId3"/>
    <p:sldId id="327" r:id="rId4"/>
    <p:sldId id="328" r:id="rId5"/>
    <p:sldId id="329" r:id="rId6"/>
    <p:sldId id="330" r:id="rId7"/>
    <p:sldId id="331" r:id="rId8"/>
    <p:sldId id="332" r:id="rId9"/>
    <p:sldId id="333" r:id="rId10"/>
    <p:sldId id="334" r:id="rId11"/>
    <p:sldId id="335" r:id="rId12"/>
    <p:sldId id="336" r:id="rId13"/>
    <p:sldId id="337" r:id="rId14"/>
    <p:sldId id="338" r:id="rId15"/>
    <p:sldId id="339" r:id="rId16"/>
    <p:sldId id="340" r:id="rId17"/>
    <p:sldId id="341" r:id="rId18"/>
    <p:sldId id="342" r:id="rId19"/>
    <p:sldId id="343" r:id="rId20"/>
    <p:sldId id="344" r:id="rId21"/>
    <p:sldId id="345" r:id="rId22"/>
    <p:sldId id="346" r:id="rId23"/>
    <p:sldId id="347" r:id="rId24"/>
    <p:sldId id="348" r:id="rId25"/>
    <p:sldId id="349" r:id="rId26"/>
    <p:sldId id="350" r:id="rId27"/>
    <p:sldId id="351" r:id="rId28"/>
    <p:sldId id="352" r:id="rId29"/>
    <p:sldId id="353" r:id="rId30"/>
    <p:sldId id="354" r:id="rId31"/>
    <p:sldId id="355" r:id="rId32"/>
    <p:sldId id="356" r:id="rId33"/>
    <p:sldId id="357" r:id="rId34"/>
    <p:sldId id="358" r:id="rId35"/>
    <p:sldId id="359" r:id="rId36"/>
  </p:sldIdLst>
  <p:sldSz cx="10058400" cy="7772400"/>
  <p:notesSz cx="6858000" cy="9144000"/>
  <p:embeddedFontLst>
    <p:embeddedFont>
      <p:font typeface="Nexa Bold" panose="02000000000000000000" pitchFamily="50" charset="0"/>
      <p:bold r:id="rId39"/>
    </p:embeddedFont>
    <p:embeddedFont>
      <p:font typeface="Kozuka Gothic Pro B" panose="020B0800000000000000" pitchFamily="34" charset="-128"/>
      <p:bold r:id="rId40"/>
    </p:embeddedFont>
    <p:embeddedFont>
      <p:font typeface="Bebas" pitchFamily="2" charset="0"/>
      <p:regular r:id="rId41"/>
    </p:embeddedFont>
    <p:embeddedFont>
      <p:font typeface="Consolas" panose="020B0609020204030204" pitchFamily="49" charset="0"/>
      <p:regular r:id="rId42"/>
      <p:bold r:id="rId43"/>
      <p:italic r:id="rId44"/>
      <p:boldItalic r:id="rId45"/>
    </p:embeddedFon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Georgia" panose="02040502050405020303" pitchFamily="18" charset="0"/>
      <p:regular r:id="rId50"/>
      <p:bold r:id="rId51"/>
      <p:italic r:id="rId52"/>
      <p:boldItalic r:id="rId53"/>
    </p:embeddedFont>
  </p:embeddedFontLst>
  <p:defaultTextStyle>
    <a:defPPr>
      <a:defRPr lang="en-US"/>
    </a:defPPr>
    <a:lvl1pPr marL="0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>
          <p15:clr>
            <a:srgbClr val="A4A3A4"/>
          </p15:clr>
        </p15:guide>
        <p15:guide id="2" pos="31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2101" autoAdjust="0"/>
  </p:normalViewPr>
  <p:slideViewPr>
    <p:cSldViewPr>
      <p:cViewPr varScale="1">
        <p:scale>
          <a:sx n="57" d="100"/>
          <a:sy n="57" d="100"/>
        </p:scale>
        <p:origin x="1932" y="84"/>
      </p:cViewPr>
      <p:guideLst>
        <p:guide orient="horz" pos="2448"/>
        <p:guide pos="31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1231EA-B0AE-2848-8759-998E45962E02}" type="datetime1">
              <a:rPr lang="en-PH" smtClean="0"/>
              <a:pPr/>
              <a:t>18/12/2018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732701-D591-E64A-98C6-452E325268C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472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gif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DC0E6-CA83-6E43-B527-044014A403D6}" type="datetime1">
              <a:rPr lang="en-PH" smtClean="0"/>
              <a:pPr/>
              <a:t>18/12/2018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03C265-ECF0-4015-B8F9-679B25639C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202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01882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37ED6A-C5FE-42E8-8EBB-E9CB4908F448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057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828800"/>
            <a:ext cx="8549640" cy="1666028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Georgia"/>
                <a:cs typeface="Georgia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57600"/>
            <a:ext cx="7040880" cy="1158240"/>
          </a:xfrm>
          <a:prstGeom prst="rect">
            <a:avLst/>
          </a:prstGeom>
        </p:spPr>
        <p:txBody>
          <a:bodyPr lIns="101882" tIns="50941" rIns="101882" bIns="50941"/>
          <a:lstStyle>
            <a:lvl1pPr marL="0" indent="0" algn="ctr">
              <a:buNone/>
              <a:defRPr b="1">
                <a:solidFill>
                  <a:schemeClr val="tx1"/>
                </a:solidFill>
                <a:latin typeface="Georgia"/>
                <a:cs typeface="Georgia"/>
              </a:defRPr>
            </a:lvl1pPr>
            <a:lvl2pPr marL="5094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88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82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7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47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56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6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75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83580" y="7315200"/>
            <a:ext cx="4191000" cy="413808"/>
          </a:xfrm>
          <a:prstGeom prst="rect">
            <a:avLst/>
          </a:prstGeom>
        </p:spPr>
        <p:txBody>
          <a:bodyPr/>
          <a:lstStyle>
            <a:lvl1pPr algn="r">
              <a:defRPr sz="1600" b="1">
                <a:solidFill>
                  <a:schemeClr val="bg1"/>
                </a:solidFill>
                <a:latin typeface="DellaRobbia BT" pitchFamily="18" charset="0"/>
              </a:defRPr>
            </a:lvl1pPr>
          </a:lstStyle>
          <a:p>
            <a:r>
              <a:rPr lang="en-US" smtClean="0"/>
              <a:t>Computer Science Department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H="1">
            <a:off x="2209800" y="5029200"/>
            <a:ext cx="569976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/>
          <p:cNvSpPr>
            <a:spLocks noGrp="1"/>
          </p:cNvSpPr>
          <p:nvPr>
            <p:ph sz="quarter" idx="12" hasCustomPrompt="1"/>
          </p:nvPr>
        </p:nvSpPr>
        <p:spPr>
          <a:xfrm>
            <a:off x="2209800" y="5334000"/>
            <a:ext cx="5638800" cy="6858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baseline="0">
                <a:latin typeface="Georgia"/>
                <a:cs typeface="Georgia"/>
              </a:defRPr>
            </a:lvl1pPr>
          </a:lstStyle>
          <a:p>
            <a:pPr lvl="0"/>
            <a:r>
              <a:rPr lang="en-US" dirty="0" smtClean="0"/>
              <a:t>Click here for presenter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812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2124816"/>
            <a:ext cx="9052560" cy="5129425"/>
          </a:xfrm>
          <a:prstGeom prst="rect">
            <a:avLst/>
          </a:prstGeom>
        </p:spPr>
        <p:txBody>
          <a:bodyPr lIns="101882" tIns="50941" rIns="101882" bIns="50941"/>
          <a:lstStyle>
            <a:lvl1pPr>
              <a:defRPr sz="3100">
                <a:latin typeface="Georgia"/>
                <a:cs typeface="Georgia"/>
              </a:defRPr>
            </a:lvl1pPr>
            <a:lvl2pPr>
              <a:defRPr sz="2700">
                <a:latin typeface="Georgia"/>
                <a:cs typeface="Georgia"/>
              </a:defRPr>
            </a:lvl2pPr>
            <a:lvl3pPr>
              <a:defRPr sz="2200">
                <a:latin typeface="Georgia"/>
                <a:cs typeface="Georgia"/>
              </a:defRPr>
            </a:lvl3pPr>
            <a:lvl4pPr>
              <a:defRPr sz="2000">
                <a:latin typeface="Georgia"/>
                <a:cs typeface="Georgia"/>
              </a:defRPr>
            </a:lvl4pPr>
            <a:lvl5pPr>
              <a:defRPr sz="2000">
                <a:latin typeface="Georgia"/>
                <a:cs typeface="Georgi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02920" y="1122680"/>
            <a:ext cx="9052560" cy="1036320"/>
          </a:xfrm>
          <a:prstGeom prst="rect">
            <a:avLst/>
          </a:prstGeom>
        </p:spPr>
        <p:txBody>
          <a:bodyPr lIns="101882" tIns="50941" rIns="101882" bIns="50941"/>
          <a:lstStyle>
            <a:lvl1pPr marL="0" indent="0">
              <a:buNone/>
              <a:defRPr sz="4000">
                <a:solidFill>
                  <a:srgbClr val="00B050"/>
                </a:solidFill>
                <a:latin typeface="Georgia"/>
                <a:cs typeface="Georgia"/>
              </a:defRPr>
            </a:lvl1pPr>
            <a:lvl3pPr marL="1018824" indent="0">
              <a:buNone/>
              <a:defRPr/>
            </a:lvl3pPr>
          </a:lstStyle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0" y="7343970"/>
            <a:ext cx="4191000" cy="413808"/>
          </a:xfrm>
          <a:prstGeom prst="rect">
            <a:avLst/>
          </a:prstGeom>
        </p:spPr>
        <p:txBody>
          <a:bodyPr/>
          <a:lstStyle>
            <a:lvl1pPr algn="r">
              <a:defRPr sz="1600" b="1">
                <a:solidFill>
                  <a:schemeClr val="bg1"/>
                </a:solidFill>
                <a:latin typeface="DellaRobbia BT" pitchFamily="18" charset="0"/>
              </a:defRPr>
            </a:lvl1pPr>
          </a:lstStyle>
          <a:p>
            <a:r>
              <a:rPr lang="en-US" smtClean="0"/>
              <a:t>Computer Science Department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323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Computer Science Department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654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945784" y="6846879"/>
            <a:ext cx="752545" cy="413808"/>
          </a:xfrm>
          <a:prstGeom prst="rect">
            <a:avLst/>
          </a:prstGeom>
        </p:spPr>
        <p:txBody>
          <a:bodyPr/>
          <a:lstStyle/>
          <a:p>
            <a:fld id="{BB06B3F5-7524-4020-99D0-751AC6EC3EB3}" type="datetimeFigureOut">
              <a:rPr lang="en-US" smtClean="0"/>
              <a:pPr/>
              <a:t>12/18/2018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89144" y="6846879"/>
            <a:ext cx="563902" cy="413808"/>
          </a:xfrm>
          <a:prstGeom prst="rect">
            <a:avLst/>
          </a:prstGeom>
        </p:spPr>
        <p:txBody>
          <a:bodyPr/>
          <a:lstStyle/>
          <a:p>
            <a:fld id="{2805E308-7D62-43C3-951B-2C69A21613C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5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0559" y="2448669"/>
            <a:ext cx="6982485" cy="439820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45784" y="6846879"/>
            <a:ext cx="752545" cy="413808"/>
          </a:xfrm>
          <a:prstGeom prst="rect">
            <a:avLst/>
          </a:prstGeom>
        </p:spPr>
        <p:txBody>
          <a:bodyPr/>
          <a:lstStyle/>
          <a:p>
            <a:fld id="{BB06B3F5-7524-4020-99D0-751AC6EC3EB3}" type="datetimeFigureOut">
              <a:rPr lang="en-US" smtClean="0"/>
              <a:pPr/>
              <a:t>12/18/2018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9144" y="6846879"/>
            <a:ext cx="563902" cy="413808"/>
          </a:xfrm>
          <a:prstGeom prst="rect">
            <a:avLst/>
          </a:prstGeom>
        </p:spPr>
        <p:txBody>
          <a:bodyPr/>
          <a:lstStyle/>
          <a:p>
            <a:fld id="{2805E308-7D62-43C3-951B-2C69A21613C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91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" y="2677160"/>
            <a:ext cx="9471660" cy="1295400"/>
          </a:xfrm>
          <a:prstGeom prst="rect">
            <a:avLst/>
          </a:prstGeom>
        </p:spPr>
        <p:txBody>
          <a:bodyPr vert="horz" lIns="101882" tIns="50941" rIns="101882" bIns="50941" rtlCol="0" anchor="ctr">
            <a:normAutofit/>
          </a:bodyPr>
          <a:lstStyle/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83580" y="7315200"/>
            <a:ext cx="4191000" cy="413808"/>
          </a:xfrm>
          <a:prstGeom prst="rect">
            <a:avLst/>
          </a:prstGeom>
        </p:spPr>
        <p:txBody>
          <a:bodyPr/>
          <a:lstStyle>
            <a:lvl1pPr algn="r">
              <a:defRPr sz="1600" b="1">
                <a:solidFill>
                  <a:schemeClr val="bg1"/>
                </a:solidFill>
                <a:latin typeface="DellaRobbia BT" pitchFamily="18" charset="0"/>
              </a:defRPr>
            </a:lvl1pPr>
          </a:lstStyle>
          <a:p>
            <a:r>
              <a:rPr lang="en-US" smtClean="0"/>
              <a:t>Computer Science Department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011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1018824" rtl="0" eaLnBrk="1" latinLnBrk="0" hangingPunct="1">
        <a:spcBef>
          <a:spcPct val="0"/>
        </a:spcBef>
        <a:buNone/>
        <a:defRPr sz="4500" b="1" kern="1200">
          <a:solidFill>
            <a:schemeClr val="tx1"/>
          </a:solidFill>
          <a:latin typeface="Georgia"/>
          <a:ea typeface="+mj-ea"/>
          <a:cs typeface="Georgia"/>
        </a:defRPr>
      </a:lvl1pPr>
    </p:titleStyle>
    <p:bodyStyle>
      <a:lvl1pPr marL="382059" indent="-382059" algn="l" defTabSz="1018824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1018824" rtl="0" eaLnBrk="1" latinLnBrk="0" hangingPunct="1">
        <a:spcBef>
          <a:spcPct val="20000"/>
        </a:spcBef>
        <a:buFont typeface="Arial" pitchFamily="34" charset="0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101882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1018824" rtl="0" eaLnBrk="1" latinLnBrk="0" hangingPunct="1">
        <a:spcBef>
          <a:spcPct val="2000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1018824" rtl="0" eaLnBrk="1" latinLnBrk="0" hangingPunct="1">
        <a:spcBef>
          <a:spcPct val="20000"/>
        </a:spcBef>
        <a:buFont typeface="Arial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1018824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1018824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1018824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1018824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1018824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PH" sz="6000" dirty="0" smtClean="0">
                <a:latin typeface="Kozuka Gothic Pro B" panose="020B0800000000000000" pitchFamily="34" charset="-128"/>
                <a:ea typeface="Kozuka Gothic Pro B" panose="020B0800000000000000" pitchFamily="34" charset="-128"/>
              </a:rPr>
              <a:t>FUNCTIONS</a:t>
            </a:r>
            <a:endParaRPr lang="en-PH" sz="6000" dirty="0">
              <a:latin typeface="Kozuka Gothic Pro B" panose="020B0800000000000000" pitchFamily="34" charset="-128"/>
              <a:ea typeface="Kozuka Gothic Pro B" panose="020B0800000000000000" pitchFamily="34" charset="-128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PH" sz="4800" dirty="0">
              <a:latin typeface="Nexa Bold" panose="02000000000000000000" pitchFamily="50" charset="0"/>
              <a:ea typeface="Kozuka Gothic Pro B" panose="020B0800000000000000" pitchFamily="34" charset="-128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PH" dirty="0" smtClean="0">
                <a:latin typeface="Bebas" pitchFamily="2" charset="0"/>
              </a:rPr>
              <a:t>Prof. Jay-ar P.  Lalata</a:t>
            </a:r>
            <a:endParaRPr lang="en-PH" dirty="0">
              <a:latin typeface="Beba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0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" y="1518380"/>
            <a:ext cx="8633460" cy="625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080" b="1" dirty="0">
              <a:latin typeface="Arial" pitchFamily="34" charset="0"/>
              <a:cs typeface="Arial" pitchFamily="34" charset="0"/>
            </a:endParaRPr>
          </a:p>
          <a:p>
            <a:r>
              <a:rPr lang="en-US" sz="3080" dirty="0">
                <a:latin typeface="Arial" pitchFamily="34" charset="0"/>
                <a:cs typeface="Arial" pitchFamily="34" charset="0"/>
              </a:rPr>
              <a:t>	What ever is written with in { } in the above example is the body of the function.</a:t>
            </a:r>
          </a:p>
          <a:p>
            <a:endParaRPr lang="en-US" sz="3080" dirty="0">
              <a:latin typeface="Arial" pitchFamily="34" charset="0"/>
              <a:cs typeface="Arial" pitchFamily="34" charset="0"/>
            </a:endParaRPr>
          </a:p>
          <a:p>
            <a:r>
              <a:rPr lang="en-US" sz="3080" dirty="0">
                <a:latin typeface="Arial" pitchFamily="34" charset="0"/>
                <a:cs typeface="Arial" pitchFamily="34" charset="0"/>
              </a:rPr>
              <a:t>Example:</a:t>
            </a:r>
          </a:p>
          <a:p>
            <a:endParaRPr lang="en-US" sz="3080" dirty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int</a:t>
            </a:r>
            <a:r>
              <a:rPr lang="en-US" sz="3080" dirty="0">
                <a:latin typeface="Arial" pitchFamily="34" charset="0"/>
                <a:ea typeface="Times New Roman" pitchFamily="18" charset="0"/>
                <a:cs typeface="Arial" pitchFamily="34" charset="0"/>
              </a:rPr>
              <a:t> sum(</a:t>
            </a:r>
            <a:r>
              <a:rPr lang="en-US" sz="308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int</a:t>
            </a:r>
            <a:r>
              <a:rPr lang="en-US" sz="3080" dirty="0">
                <a:latin typeface="Arial" pitchFamily="34" charset="0"/>
                <a:ea typeface="Times New Roman" pitchFamily="18" charset="0"/>
                <a:cs typeface="Arial" pitchFamily="34" charset="0"/>
              </a:rPr>
              <a:t> x, </a:t>
            </a:r>
            <a:r>
              <a:rPr lang="en-US" sz="308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int</a:t>
            </a:r>
            <a:r>
              <a:rPr lang="en-US" sz="3080" dirty="0">
                <a:latin typeface="Arial" pitchFamily="34" charset="0"/>
                <a:ea typeface="Times New Roman" pitchFamily="18" charset="0"/>
                <a:cs typeface="Arial" pitchFamily="34" charset="0"/>
              </a:rPr>
              <a:t> y)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{   </a:t>
            </a:r>
            <a:r>
              <a:rPr lang="en-US" sz="3080" b="1" dirty="0" err="1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int</a:t>
            </a:r>
            <a:r>
              <a:rPr lang="en-US" sz="3080" b="1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lang="en-US" sz="3080" b="1" dirty="0" err="1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ans</a:t>
            </a:r>
            <a:r>
              <a:rPr lang="en-US" sz="3080" b="1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= 0; </a:t>
            </a:r>
            <a:r>
              <a:rPr lang="en-US" sz="2200" b="1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//holds the answer that will be returned</a:t>
            </a:r>
            <a:r>
              <a:rPr lang="en-US" sz="3080" b="1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 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b="1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   </a:t>
            </a:r>
            <a:r>
              <a:rPr lang="en-US" sz="3080" b="1" dirty="0" err="1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ans</a:t>
            </a:r>
            <a:r>
              <a:rPr lang="en-US" sz="3080" b="1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= x + y; </a:t>
            </a:r>
            <a:r>
              <a:rPr lang="en-US" sz="2200" b="1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//calculate the sum </a:t>
            </a:r>
            <a:r>
              <a:rPr lang="en-US" sz="3080" b="1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b="1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   return </a:t>
            </a:r>
            <a:r>
              <a:rPr lang="en-US" sz="3080" b="1" dirty="0" err="1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ans</a:t>
            </a:r>
            <a:r>
              <a:rPr lang="en-US" sz="3080" b="1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;   </a:t>
            </a:r>
            <a:r>
              <a:rPr lang="en-US" sz="2200" b="1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//return the answer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Calibri" pitchFamily="34" charset="0"/>
                <a:cs typeface="Arial" pitchFamily="34" charset="0"/>
              </a:rPr>
              <a:t>}</a:t>
            </a:r>
            <a:r>
              <a:rPr lang="en-US" sz="308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endParaRPr lang="en-US" sz="3080" dirty="0">
              <a:latin typeface="Arial" pitchFamily="34" charset="0"/>
              <a:cs typeface="Arial" pitchFamily="34" charset="0"/>
            </a:endParaRPr>
          </a:p>
          <a:p>
            <a:endParaRPr lang="en-US" sz="308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32460" y="1183100"/>
            <a:ext cx="3344185" cy="1175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20" b="1" dirty="0">
                <a:latin typeface="Arial" pitchFamily="34" charset="0"/>
                <a:cs typeface="Arial" pitchFamily="34" charset="0"/>
              </a:rPr>
              <a:t>Function Body</a:t>
            </a:r>
          </a:p>
          <a:p>
            <a:endParaRPr lang="en-PH" sz="3520" dirty="0"/>
          </a:p>
        </p:txBody>
      </p:sp>
    </p:spTree>
    <p:extLst>
      <p:ext uri="{BB962C8B-B14F-4D97-AF65-F5344CB8AC3E}">
        <p14:creationId xmlns:p14="http://schemas.microsoft.com/office/powerpoint/2010/main" val="246077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0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5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0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1981200"/>
            <a:ext cx="8801100" cy="5373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n-US" sz="2860" dirty="0">
                <a:latin typeface="Arial" pitchFamily="34" charset="0"/>
                <a:cs typeface="Arial" pitchFamily="34" charset="0"/>
              </a:rPr>
              <a:t> It provides the basic information about a function which tells the compiler that the function is used correctly or not. </a:t>
            </a:r>
          </a:p>
          <a:p>
            <a:pPr algn="just">
              <a:buFont typeface="Arial" pitchFamily="34" charset="0"/>
              <a:buChar char="•"/>
            </a:pPr>
            <a:r>
              <a:rPr lang="en-US" sz="2860" dirty="0">
                <a:latin typeface="Arial" pitchFamily="34" charset="0"/>
                <a:cs typeface="Arial" pitchFamily="34" charset="0"/>
              </a:rPr>
              <a:t> It contains the same information as the function header contains. </a:t>
            </a:r>
          </a:p>
          <a:p>
            <a:pPr algn="just">
              <a:buFont typeface="Arial" pitchFamily="34" charset="0"/>
              <a:buChar char="•"/>
            </a:pPr>
            <a:r>
              <a:rPr lang="en-US" sz="2860" dirty="0">
                <a:latin typeface="Arial" pitchFamily="34" charset="0"/>
                <a:cs typeface="Arial" pitchFamily="34" charset="0"/>
              </a:rPr>
              <a:t> It can be used to check the calls to the function for the proper number of parameters and the correct types of parameters.</a:t>
            </a:r>
          </a:p>
          <a:p>
            <a:pPr algn="just"/>
            <a:r>
              <a:rPr lang="en-US" sz="2860" i="1" dirty="0">
                <a:latin typeface="Arial" pitchFamily="34" charset="0"/>
                <a:cs typeface="Arial" pitchFamily="34" charset="0"/>
              </a:rPr>
              <a:t>Note: </a:t>
            </a:r>
            <a:r>
              <a:rPr lang="en-US" sz="2860" dirty="0">
                <a:latin typeface="Arial" pitchFamily="34" charset="0"/>
                <a:cs typeface="Arial" pitchFamily="34" charset="0"/>
              </a:rPr>
              <a:t>The data types of the parameters must be compatible otherwise the compiler will issue an error message.</a:t>
            </a:r>
          </a:p>
          <a:p>
            <a:pPr algn="just"/>
            <a:endParaRPr lang="en-US" sz="286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17220" y="891539"/>
            <a:ext cx="8549640" cy="1257300"/>
          </a:xfrm>
        </p:spPr>
        <p:txBody>
          <a:bodyPr>
            <a:normAutofit/>
          </a:bodyPr>
          <a:lstStyle/>
          <a:p>
            <a:pPr algn="l"/>
            <a:r>
              <a:rPr lang="en-US" sz="3520" dirty="0">
                <a:latin typeface="Arial" pitchFamily="34" charset="0"/>
                <a:cs typeface="Arial" pitchFamily="34" charset="0"/>
              </a:rPr>
              <a:t>Function Prototypes</a:t>
            </a:r>
            <a:endParaRPr lang="en-PH" sz="3520" dirty="0"/>
          </a:p>
        </p:txBody>
      </p:sp>
    </p:spTree>
    <p:extLst>
      <p:ext uri="{BB962C8B-B14F-4D97-AF65-F5344CB8AC3E}">
        <p14:creationId xmlns:p14="http://schemas.microsoft.com/office/powerpoint/2010/main" val="1304895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4023360" cy="6738779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PH" sz="1800" b="1" dirty="0">
                <a:cs typeface="Consolas" pitchFamily="49" charset="0"/>
              </a:rPr>
              <a:t>Code 1</a:t>
            </a:r>
          </a:p>
          <a:p>
            <a:pPr>
              <a:buNone/>
            </a:pPr>
            <a:r>
              <a:rPr lang="en-PH" sz="1600" dirty="0">
                <a:cs typeface="Consolas" pitchFamily="49" charset="0"/>
              </a:rPr>
              <a:t>#include&lt;</a:t>
            </a:r>
            <a:r>
              <a:rPr lang="en-PH" sz="1600" dirty="0" err="1">
                <a:cs typeface="Consolas" pitchFamily="49" charset="0"/>
              </a:rPr>
              <a:t>iostream</a:t>
            </a:r>
            <a:r>
              <a:rPr lang="en-PH" sz="1600" dirty="0">
                <a:cs typeface="Consolas" pitchFamily="49" charset="0"/>
              </a:rPr>
              <a:t>&gt;</a:t>
            </a:r>
          </a:p>
          <a:p>
            <a:pPr>
              <a:buNone/>
            </a:pPr>
            <a:r>
              <a:rPr lang="en-PH" sz="1600" dirty="0" smtClean="0">
                <a:cs typeface="Consolas" pitchFamily="49" charset="0"/>
              </a:rPr>
              <a:t>using </a:t>
            </a:r>
            <a:r>
              <a:rPr lang="en-PH" sz="1600" dirty="0">
                <a:cs typeface="Consolas" pitchFamily="49" charset="0"/>
              </a:rPr>
              <a:t>namespace </a:t>
            </a:r>
            <a:r>
              <a:rPr lang="en-PH" sz="1600" dirty="0" err="1">
                <a:cs typeface="Consolas" pitchFamily="49" charset="0"/>
              </a:rPr>
              <a:t>std</a:t>
            </a:r>
            <a:r>
              <a:rPr lang="en-PH" sz="1600" dirty="0" smtClean="0">
                <a:cs typeface="Consolas" pitchFamily="49" charset="0"/>
              </a:rPr>
              <a:t>;</a:t>
            </a:r>
          </a:p>
          <a:p>
            <a:pPr>
              <a:buNone/>
            </a:pPr>
            <a:endParaRPr lang="en-PH" sz="1600" dirty="0">
              <a:cs typeface="Consolas" pitchFamily="49" charset="0"/>
            </a:endParaRPr>
          </a:p>
          <a:p>
            <a:pPr>
              <a:buNone/>
            </a:pPr>
            <a:r>
              <a:rPr lang="en-PH" sz="1600" dirty="0">
                <a:cs typeface="Consolas" pitchFamily="49" charset="0"/>
              </a:rPr>
              <a:t> </a:t>
            </a:r>
            <a:r>
              <a:rPr lang="en-PH" sz="1600" dirty="0" err="1">
                <a:cs typeface="Consolas" pitchFamily="49" charset="0"/>
              </a:rPr>
              <a:t>int</a:t>
            </a:r>
            <a:r>
              <a:rPr lang="en-PH" sz="1600" dirty="0">
                <a:cs typeface="Consolas" pitchFamily="49" charset="0"/>
              </a:rPr>
              <a:t> sum(</a:t>
            </a:r>
            <a:r>
              <a:rPr lang="en-PH" sz="1600" dirty="0" err="1">
                <a:cs typeface="Consolas" pitchFamily="49" charset="0"/>
              </a:rPr>
              <a:t>int</a:t>
            </a:r>
            <a:r>
              <a:rPr lang="en-PH" sz="1600" dirty="0">
                <a:cs typeface="Consolas" pitchFamily="49" charset="0"/>
              </a:rPr>
              <a:t> </a:t>
            </a:r>
            <a:r>
              <a:rPr lang="en-PH" sz="1600" dirty="0" err="1">
                <a:cs typeface="Consolas" pitchFamily="49" charset="0"/>
              </a:rPr>
              <a:t>a,int</a:t>
            </a:r>
            <a:r>
              <a:rPr lang="en-PH" sz="1600" dirty="0">
                <a:cs typeface="Consolas" pitchFamily="49" charset="0"/>
              </a:rPr>
              <a:t> b);</a:t>
            </a:r>
          </a:p>
          <a:p>
            <a:pPr>
              <a:buNone/>
            </a:pPr>
            <a:r>
              <a:rPr lang="en-PH" sz="1600" dirty="0">
                <a:cs typeface="Consolas" pitchFamily="49" charset="0"/>
              </a:rPr>
              <a:t> </a:t>
            </a:r>
            <a:r>
              <a:rPr lang="en-PH" sz="1600" dirty="0" err="1">
                <a:cs typeface="Consolas" pitchFamily="49" charset="0"/>
              </a:rPr>
              <a:t>int</a:t>
            </a:r>
            <a:r>
              <a:rPr lang="en-PH" sz="1600" dirty="0">
                <a:cs typeface="Consolas" pitchFamily="49" charset="0"/>
              </a:rPr>
              <a:t> main () { </a:t>
            </a:r>
          </a:p>
          <a:p>
            <a:pPr>
              <a:buNone/>
            </a:pPr>
            <a:r>
              <a:rPr lang="en-PH" sz="1600" dirty="0" err="1">
                <a:cs typeface="Consolas" pitchFamily="49" charset="0"/>
              </a:rPr>
              <a:t>int</a:t>
            </a:r>
            <a:r>
              <a:rPr lang="en-PH" sz="1600" dirty="0">
                <a:cs typeface="Consolas" pitchFamily="49" charset="0"/>
              </a:rPr>
              <a:t> ans,n1,n2;</a:t>
            </a:r>
          </a:p>
          <a:p>
            <a:pPr>
              <a:buNone/>
            </a:pPr>
            <a:r>
              <a:rPr lang="en-PH" sz="1600" dirty="0" err="1">
                <a:cs typeface="Consolas" pitchFamily="49" charset="0"/>
              </a:rPr>
              <a:t>cout</a:t>
            </a:r>
            <a:r>
              <a:rPr lang="en-PH" sz="1600" dirty="0">
                <a:cs typeface="Consolas" pitchFamily="49" charset="0"/>
              </a:rPr>
              <a:t>&lt;&lt;"Enter first number:";</a:t>
            </a:r>
          </a:p>
          <a:p>
            <a:pPr>
              <a:buNone/>
            </a:pPr>
            <a:r>
              <a:rPr lang="en-PH" sz="1600" dirty="0" err="1">
                <a:cs typeface="Consolas" pitchFamily="49" charset="0"/>
              </a:rPr>
              <a:t>cin</a:t>
            </a:r>
            <a:r>
              <a:rPr lang="en-PH" sz="1600" dirty="0">
                <a:cs typeface="Consolas" pitchFamily="49" charset="0"/>
              </a:rPr>
              <a:t>&gt;&gt;n1;</a:t>
            </a:r>
          </a:p>
          <a:p>
            <a:pPr>
              <a:buNone/>
            </a:pPr>
            <a:r>
              <a:rPr lang="en-PH" sz="1600" dirty="0" err="1">
                <a:cs typeface="Consolas" pitchFamily="49" charset="0"/>
              </a:rPr>
              <a:t>cout</a:t>
            </a:r>
            <a:r>
              <a:rPr lang="en-PH" sz="1600" dirty="0">
                <a:cs typeface="Consolas" pitchFamily="49" charset="0"/>
              </a:rPr>
              <a:t>&lt;&lt;"Enter second number:";</a:t>
            </a:r>
          </a:p>
          <a:p>
            <a:pPr>
              <a:buNone/>
            </a:pPr>
            <a:r>
              <a:rPr lang="en-PH" sz="1600" dirty="0" err="1">
                <a:cs typeface="Consolas" pitchFamily="49" charset="0"/>
              </a:rPr>
              <a:t>cin</a:t>
            </a:r>
            <a:r>
              <a:rPr lang="en-PH" sz="1600" dirty="0">
                <a:cs typeface="Consolas" pitchFamily="49" charset="0"/>
              </a:rPr>
              <a:t>&gt;&gt;n2;</a:t>
            </a:r>
          </a:p>
          <a:p>
            <a:pPr>
              <a:buNone/>
            </a:pPr>
            <a:r>
              <a:rPr lang="en-PH" sz="1600" dirty="0" err="1">
                <a:cs typeface="Consolas" pitchFamily="49" charset="0"/>
              </a:rPr>
              <a:t>ans</a:t>
            </a:r>
            <a:r>
              <a:rPr lang="en-PH" sz="1600" dirty="0">
                <a:cs typeface="Consolas" pitchFamily="49" charset="0"/>
              </a:rPr>
              <a:t>=sum(n1,n2);</a:t>
            </a:r>
          </a:p>
          <a:p>
            <a:pPr>
              <a:buNone/>
            </a:pPr>
            <a:r>
              <a:rPr lang="en-PH" sz="1600" dirty="0" err="1">
                <a:cs typeface="Consolas" pitchFamily="49" charset="0"/>
              </a:rPr>
              <a:t>cout</a:t>
            </a:r>
            <a:r>
              <a:rPr lang="en-PH" sz="1600" dirty="0">
                <a:cs typeface="Consolas" pitchFamily="49" charset="0"/>
              </a:rPr>
              <a:t> &lt;&lt;"The result is "&lt;&lt;</a:t>
            </a:r>
            <a:r>
              <a:rPr lang="en-PH" sz="1600" dirty="0" err="1">
                <a:cs typeface="Consolas" pitchFamily="49" charset="0"/>
              </a:rPr>
              <a:t>ans</a:t>
            </a:r>
            <a:r>
              <a:rPr lang="en-PH" sz="1600" dirty="0">
                <a:cs typeface="Consolas" pitchFamily="49" charset="0"/>
              </a:rPr>
              <a:t>; </a:t>
            </a:r>
          </a:p>
          <a:p>
            <a:pPr>
              <a:buNone/>
            </a:pPr>
            <a:r>
              <a:rPr lang="en-PH" sz="1600" dirty="0" smtClean="0">
                <a:cs typeface="Consolas" pitchFamily="49" charset="0"/>
              </a:rPr>
              <a:t>return </a:t>
            </a:r>
            <a:r>
              <a:rPr lang="en-PH" sz="1600" dirty="0">
                <a:cs typeface="Consolas" pitchFamily="49" charset="0"/>
              </a:rPr>
              <a:t>0; </a:t>
            </a:r>
          </a:p>
          <a:p>
            <a:pPr>
              <a:buNone/>
            </a:pPr>
            <a:r>
              <a:rPr lang="en-PH" sz="1600" dirty="0">
                <a:cs typeface="Consolas" pitchFamily="49" charset="0"/>
              </a:rPr>
              <a:t>}</a:t>
            </a:r>
          </a:p>
          <a:p>
            <a:pPr>
              <a:buNone/>
            </a:pPr>
            <a:endParaRPr lang="en-PH" sz="600" dirty="0">
              <a:cs typeface="Consolas" pitchFamily="49" charset="0"/>
            </a:endParaRPr>
          </a:p>
          <a:p>
            <a:pPr>
              <a:buNone/>
            </a:pPr>
            <a:r>
              <a:rPr lang="en-PH" sz="1600" dirty="0" err="1">
                <a:cs typeface="Consolas" pitchFamily="49" charset="0"/>
              </a:rPr>
              <a:t>int</a:t>
            </a:r>
            <a:r>
              <a:rPr lang="en-PH" sz="1600" dirty="0">
                <a:cs typeface="Consolas" pitchFamily="49" charset="0"/>
              </a:rPr>
              <a:t> sum(</a:t>
            </a:r>
            <a:r>
              <a:rPr lang="en-PH" sz="1600" dirty="0" err="1">
                <a:cs typeface="Consolas" pitchFamily="49" charset="0"/>
              </a:rPr>
              <a:t>int</a:t>
            </a:r>
            <a:r>
              <a:rPr lang="en-PH" sz="1600" dirty="0">
                <a:cs typeface="Consolas" pitchFamily="49" charset="0"/>
              </a:rPr>
              <a:t> </a:t>
            </a:r>
            <a:r>
              <a:rPr lang="en-PH" sz="1600" dirty="0" err="1">
                <a:cs typeface="Consolas" pitchFamily="49" charset="0"/>
              </a:rPr>
              <a:t>a,int</a:t>
            </a:r>
            <a:r>
              <a:rPr lang="en-PH" sz="1600" dirty="0">
                <a:cs typeface="Consolas" pitchFamily="49" charset="0"/>
              </a:rPr>
              <a:t> b){</a:t>
            </a:r>
          </a:p>
          <a:p>
            <a:pPr>
              <a:buNone/>
            </a:pPr>
            <a:r>
              <a:rPr lang="en-PH" sz="1600" dirty="0" err="1">
                <a:cs typeface="Consolas" pitchFamily="49" charset="0"/>
              </a:rPr>
              <a:t>int</a:t>
            </a:r>
            <a:r>
              <a:rPr lang="en-PH" sz="1600" dirty="0">
                <a:cs typeface="Consolas" pitchFamily="49" charset="0"/>
              </a:rPr>
              <a:t> s;</a:t>
            </a:r>
          </a:p>
          <a:p>
            <a:pPr>
              <a:buNone/>
            </a:pPr>
            <a:r>
              <a:rPr lang="en-PH" sz="1600" dirty="0">
                <a:cs typeface="Consolas" pitchFamily="49" charset="0"/>
              </a:rPr>
              <a:t>s=</a:t>
            </a:r>
            <a:r>
              <a:rPr lang="en-PH" sz="1600" dirty="0" err="1">
                <a:cs typeface="Consolas" pitchFamily="49" charset="0"/>
              </a:rPr>
              <a:t>a+b</a:t>
            </a:r>
            <a:r>
              <a:rPr lang="en-PH" sz="1600" dirty="0">
                <a:cs typeface="Consolas" pitchFamily="49" charset="0"/>
              </a:rPr>
              <a:t>;</a:t>
            </a:r>
          </a:p>
          <a:p>
            <a:pPr>
              <a:buNone/>
            </a:pPr>
            <a:r>
              <a:rPr lang="en-PH" sz="1600" dirty="0">
                <a:cs typeface="Consolas" pitchFamily="49" charset="0"/>
              </a:rPr>
              <a:t>return s;</a:t>
            </a:r>
          </a:p>
          <a:p>
            <a:pPr>
              <a:buNone/>
            </a:pPr>
            <a:r>
              <a:rPr lang="en-PH" sz="1600" dirty="0">
                <a:cs typeface="Consolas" pitchFamily="49" charset="0"/>
              </a:rPr>
              <a:t>}</a:t>
            </a:r>
          </a:p>
          <a:p>
            <a:pPr>
              <a:buNone/>
            </a:pPr>
            <a:endParaRPr lang="en-PH" sz="1600" dirty="0">
              <a:cs typeface="Consolas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10200" y="1371600"/>
            <a:ext cx="50292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b="1" dirty="0"/>
              <a:t>Code 2</a:t>
            </a:r>
          </a:p>
          <a:p>
            <a:r>
              <a:rPr lang="en-PH" sz="1600" dirty="0"/>
              <a:t>#include&lt;</a:t>
            </a:r>
            <a:r>
              <a:rPr lang="en-PH" sz="1600" dirty="0" err="1"/>
              <a:t>iostream</a:t>
            </a:r>
            <a:r>
              <a:rPr lang="en-PH" sz="1600" dirty="0"/>
              <a:t>&gt;</a:t>
            </a:r>
          </a:p>
          <a:p>
            <a:r>
              <a:rPr lang="en-PH" sz="1600" dirty="0" smtClean="0"/>
              <a:t>using </a:t>
            </a:r>
            <a:r>
              <a:rPr lang="en-PH" sz="1600" dirty="0"/>
              <a:t>namespace std;</a:t>
            </a:r>
          </a:p>
          <a:p>
            <a:r>
              <a:rPr lang="en-PH" sz="1600" dirty="0"/>
              <a:t> </a:t>
            </a:r>
          </a:p>
          <a:p>
            <a:r>
              <a:rPr lang="en-PH" sz="1600" dirty="0" err="1"/>
              <a:t>int</a:t>
            </a:r>
            <a:r>
              <a:rPr lang="en-PH" sz="1600" dirty="0"/>
              <a:t> sum(</a:t>
            </a:r>
            <a:r>
              <a:rPr lang="en-PH" sz="1600" dirty="0" err="1"/>
              <a:t>int</a:t>
            </a:r>
            <a:r>
              <a:rPr lang="en-PH" sz="1600" dirty="0"/>
              <a:t> </a:t>
            </a:r>
            <a:r>
              <a:rPr lang="en-PH" sz="1600" dirty="0" err="1"/>
              <a:t>a,int</a:t>
            </a:r>
            <a:r>
              <a:rPr lang="en-PH" sz="1600" dirty="0"/>
              <a:t> b){</a:t>
            </a:r>
          </a:p>
          <a:p>
            <a:r>
              <a:rPr lang="en-PH" sz="1600" dirty="0" err="1"/>
              <a:t>int</a:t>
            </a:r>
            <a:r>
              <a:rPr lang="en-PH" sz="1600" dirty="0"/>
              <a:t> s;</a:t>
            </a:r>
          </a:p>
          <a:p>
            <a:r>
              <a:rPr lang="en-PH" sz="1600" dirty="0"/>
              <a:t>s=</a:t>
            </a:r>
            <a:r>
              <a:rPr lang="en-PH" sz="1600" dirty="0" err="1"/>
              <a:t>a+b</a:t>
            </a:r>
            <a:r>
              <a:rPr lang="en-PH" sz="1600" dirty="0"/>
              <a:t>;</a:t>
            </a:r>
          </a:p>
          <a:p>
            <a:r>
              <a:rPr lang="en-PH" sz="1600" dirty="0"/>
              <a:t>return s;</a:t>
            </a:r>
          </a:p>
          <a:p>
            <a:r>
              <a:rPr lang="en-PH" sz="1600" dirty="0"/>
              <a:t>}</a:t>
            </a:r>
          </a:p>
          <a:p>
            <a:endParaRPr lang="en-PH" sz="1600" dirty="0"/>
          </a:p>
          <a:p>
            <a:r>
              <a:rPr lang="en-PH" sz="1600" dirty="0" err="1"/>
              <a:t>int</a:t>
            </a:r>
            <a:r>
              <a:rPr lang="en-PH" sz="1600" dirty="0"/>
              <a:t> main () { </a:t>
            </a:r>
          </a:p>
          <a:p>
            <a:r>
              <a:rPr lang="en-PH" sz="1600" dirty="0" err="1"/>
              <a:t>int</a:t>
            </a:r>
            <a:r>
              <a:rPr lang="en-PH" sz="1600" dirty="0"/>
              <a:t> ans,n1,n2;</a:t>
            </a:r>
          </a:p>
          <a:p>
            <a:r>
              <a:rPr lang="en-PH" sz="1600" dirty="0" err="1"/>
              <a:t>cout</a:t>
            </a:r>
            <a:r>
              <a:rPr lang="en-PH" sz="1600" dirty="0"/>
              <a:t>&lt;&lt;"Enter first number:";</a:t>
            </a:r>
          </a:p>
          <a:p>
            <a:r>
              <a:rPr lang="en-PH" sz="1600" dirty="0" err="1"/>
              <a:t>cin</a:t>
            </a:r>
            <a:r>
              <a:rPr lang="en-PH" sz="1600" dirty="0"/>
              <a:t>&gt;&gt;n1;</a:t>
            </a:r>
          </a:p>
          <a:p>
            <a:r>
              <a:rPr lang="en-PH" sz="1600" dirty="0" err="1"/>
              <a:t>cout</a:t>
            </a:r>
            <a:r>
              <a:rPr lang="en-PH" sz="1600" dirty="0"/>
              <a:t>&lt;&lt;"Enter second number:";</a:t>
            </a:r>
          </a:p>
          <a:p>
            <a:r>
              <a:rPr lang="en-PH" sz="1600" dirty="0" err="1"/>
              <a:t>cin</a:t>
            </a:r>
            <a:r>
              <a:rPr lang="en-PH" sz="1600" dirty="0"/>
              <a:t>&gt;&gt;n2;</a:t>
            </a:r>
          </a:p>
          <a:p>
            <a:r>
              <a:rPr lang="en-PH" sz="1600" dirty="0" err="1"/>
              <a:t>ans</a:t>
            </a:r>
            <a:r>
              <a:rPr lang="en-PH" sz="1600" dirty="0"/>
              <a:t>=sum(n1,n2);</a:t>
            </a:r>
          </a:p>
          <a:p>
            <a:r>
              <a:rPr lang="en-PH" sz="1600" dirty="0" err="1"/>
              <a:t>cout</a:t>
            </a:r>
            <a:r>
              <a:rPr lang="en-PH" sz="1600" dirty="0"/>
              <a:t> &lt;&lt;"The result is "&lt;&lt;</a:t>
            </a:r>
            <a:r>
              <a:rPr lang="en-PH" sz="1600" dirty="0" err="1"/>
              <a:t>ans</a:t>
            </a:r>
            <a:r>
              <a:rPr lang="en-PH" sz="1600" dirty="0"/>
              <a:t>; </a:t>
            </a:r>
          </a:p>
          <a:p>
            <a:r>
              <a:rPr lang="en-PH" sz="1600" dirty="0" smtClean="0"/>
              <a:t>return </a:t>
            </a:r>
            <a:r>
              <a:rPr lang="en-PH" sz="1600" dirty="0"/>
              <a:t>0; </a:t>
            </a:r>
          </a:p>
          <a:p>
            <a:r>
              <a:rPr lang="en-PH" sz="1600" dirty="0"/>
              <a:t>}</a:t>
            </a:r>
          </a:p>
          <a:p>
            <a:endParaRPr lang="en-PH" sz="1600" dirty="0"/>
          </a:p>
        </p:txBody>
      </p:sp>
    </p:spTree>
    <p:extLst>
      <p:ext uri="{BB962C8B-B14F-4D97-AF65-F5344CB8AC3E}">
        <p14:creationId xmlns:p14="http://schemas.microsoft.com/office/powerpoint/2010/main" val="254185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8200" y="1036321"/>
            <a:ext cx="8465820" cy="5813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080" dirty="0">
                <a:latin typeface="Arial" pitchFamily="34" charset="0"/>
                <a:cs typeface="Arial" pitchFamily="34" charset="0"/>
              </a:rPr>
              <a:t>	To write the prototype, simply copy the header from the function to the beginning of the program and append a semicolon to the end as a signal to the compiler that this is not a function but a prototype. </a:t>
            </a:r>
          </a:p>
          <a:p>
            <a:pPr algn="just"/>
            <a:r>
              <a:rPr lang="en-US" sz="3080" dirty="0">
                <a:latin typeface="Arial" pitchFamily="34" charset="0"/>
                <a:cs typeface="Arial" pitchFamily="34" charset="0"/>
              </a:rPr>
              <a:t>	The prototype of the function in the above example would be like</a:t>
            </a:r>
          </a:p>
          <a:p>
            <a:pPr algn="just"/>
            <a:endParaRPr lang="en-US" sz="1760" dirty="0"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sz="3080" b="1" i="1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3080" b="1" i="1" dirty="0">
                <a:latin typeface="Arial" pitchFamily="34" charset="0"/>
                <a:cs typeface="Arial" pitchFamily="34" charset="0"/>
              </a:rPr>
              <a:t> sum (</a:t>
            </a:r>
            <a:r>
              <a:rPr lang="en-US" sz="3080" b="1" i="1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3080" b="1" i="1" dirty="0">
                <a:latin typeface="Arial" pitchFamily="34" charset="0"/>
                <a:cs typeface="Arial" pitchFamily="34" charset="0"/>
              </a:rPr>
              <a:t> x, </a:t>
            </a:r>
            <a:r>
              <a:rPr lang="en-US" sz="3080" b="1" i="1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3080" b="1" i="1" dirty="0">
                <a:latin typeface="Arial" pitchFamily="34" charset="0"/>
                <a:cs typeface="Arial" pitchFamily="34" charset="0"/>
              </a:rPr>
              <a:t> y); </a:t>
            </a:r>
          </a:p>
          <a:p>
            <a:pPr algn="just"/>
            <a:endParaRPr lang="en-US" sz="154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3080" dirty="0">
                <a:latin typeface="Arial" pitchFamily="34" charset="0"/>
                <a:cs typeface="Arial" pitchFamily="34" charset="0"/>
              </a:rPr>
              <a:t>	The only difference between the header and the prototype is the </a:t>
            </a:r>
            <a:r>
              <a:rPr lang="en-US" sz="3080" b="1" i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semicolon ;</a:t>
            </a:r>
            <a:r>
              <a:rPr lang="en-US" sz="308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algn="just"/>
            <a:endParaRPr lang="en-US" sz="308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882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0560" y="1790700"/>
            <a:ext cx="8633460" cy="4400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60" dirty="0">
                <a:latin typeface="Arial" pitchFamily="34" charset="0"/>
                <a:cs typeface="Arial" pitchFamily="34" charset="0"/>
              </a:rPr>
              <a:t>	A function that can be made to return a single value to the calling program is referred to as </a:t>
            </a:r>
            <a:r>
              <a:rPr lang="en-US" sz="286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non-void function. </a:t>
            </a:r>
          </a:p>
          <a:p>
            <a:endParaRPr lang="en-US" sz="1100" dirty="0">
              <a:latin typeface="Arial" pitchFamily="34" charset="0"/>
              <a:cs typeface="Arial" pitchFamily="34" charset="0"/>
            </a:endParaRPr>
          </a:p>
          <a:p>
            <a:r>
              <a:rPr lang="en-US" sz="2860" dirty="0">
                <a:latin typeface="Arial" pitchFamily="34" charset="0"/>
                <a:cs typeface="Arial" pitchFamily="34" charset="0"/>
              </a:rPr>
              <a:t>Example:</a:t>
            </a:r>
          </a:p>
          <a:p>
            <a:endParaRPr lang="en-US" sz="1155" dirty="0">
              <a:latin typeface="Arial" pitchFamily="34" charset="0"/>
              <a:cs typeface="Arial" pitchFamily="34" charset="0"/>
            </a:endParaRPr>
          </a:p>
          <a:p>
            <a:r>
              <a:rPr lang="en-US" sz="286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860" dirty="0">
                <a:latin typeface="Arial" pitchFamily="34" charset="0"/>
                <a:cs typeface="Arial" pitchFamily="34" charset="0"/>
              </a:rPr>
              <a:t> square(</a:t>
            </a:r>
            <a:r>
              <a:rPr lang="en-US" sz="286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860" dirty="0">
                <a:latin typeface="Arial" pitchFamily="34" charset="0"/>
                <a:cs typeface="Arial" pitchFamily="34" charset="0"/>
              </a:rPr>
              <a:t> x)</a:t>
            </a:r>
          </a:p>
          <a:p>
            <a:r>
              <a:rPr lang="en-US" sz="2860" dirty="0">
                <a:latin typeface="Arial" pitchFamily="34" charset="0"/>
                <a:cs typeface="Arial" pitchFamily="34" charset="0"/>
              </a:rPr>
              <a:t>{   </a:t>
            </a:r>
            <a:r>
              <a:rPr lang="en-US" sz="286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86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860" dirty="0" err="1">
                <a:latin typeface="Arial" pitchFamily="34" charset="0"/>
                <a:cs typeface="Arial" pitchFamily="34" charset="0"/>
              </a:rPr>
              <a:t>ans</a:t>
            </a:r>
            <a:r>
              <a:rPr lang="en-US" sz="2860" dirty="0">
                <a:latin typeface="Arial" pitchFamily="34" charset="0"/>
                <a:cs typeface="Arial" pitchFamily="34" charset="0"/>
              </a:rPr>
              <a:t> = 0;   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//holds the answer that will be returned      </a:t>
            </a:r>
            <a:endParaRPr lang="en-US" sz="2860" dirty="0">
              <a:latin typeface="Arial" pitchFamily="34" charset="0"/>
              <a:cs typeface="Arial" pitchFamily="34" charset="0"/>
            </a:endParaRPr>
          </a:p>
          <a:p>
            <a:r>
              <a:rPr lang="en-US" sz="2860" dirty="0">
                <a:latin typeface="Arial" pitchFamily="34" charset="0"/>
                <a:cs typeface="Arial" pitchFamily="34" charset="0"/>
              </a:rPr>
              <a:t>    </a:t>
            </a:r>
            <a:r>
              <a:rPr lang="en-US" sz="2860" dirty="0" err="1">
                <a:latin typeface="Arial" pitchFamily="34" charset="0"/>
                <a:cs typeface="Arial" pitchFamily="34" charset="0"/>
              </a:rPr>
              <a:t>ans</a:t>
            </a:r>
            <a:r>
              <a:rPr lang="en-US" sz="2860" dirty="0">
                <a:latin typeface="Arial" pitchFamily="34" charset="0"/>
                <a:cs typeface="Arial" pitchFamily="34" charset="0"/>
              </a:rPr>
              <a:t> = x*x;     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//calculates the square of the number   </a:t>
            </a:r>
            <a:endParaRPr lang="en-US" sz="2860" dirty="0">
              <a:latin typeface="Arial" pitchFamily="34" charset="0"/>
              <a:cs typeface="Arial" pitchFamily="34" charset="0"/>
            </a:endParaRPr>
          </a:p>
          <a:p>
            <a:r>
              <a:rPr lang="en-US" sz="2860" dirty="0">
                <a:latin typeface="Arial" pitchFamily="34" charset="0"/>
                <a:cs typeface="Arial" pitchFamily="34" charset="0"/>
              </a:rPr>
              <a:t>    return </a:t>
            </a:r>
            <a:r>
              <a:rPr lang="en-US" sz="2860" dirty="0" err="1">
                <a:latin typeface="Arial" pitchFamily="34" charset="0"/>
                <a:cs typeface="Arial" pitchFamily="34" charset="0"/>
              </a:rPr>
              <a:t>ans</a:t>
            </a:r>
            <a:r>
              <a:rPr lang="en-US" sz="2860" dirty="0">
                <a:latin typeface="Arial" pitchFamily="34" charset="0"/>
                <a:cs typeface="Arial" pitchFamily="34" charset="0"/>
              </a:rPr>
              <a:t>;    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//returns the answer</a:t>
            </a:r>
            <a:endParaRPr lang="en-US" sz="2860" dirty="0">
              <a:latin typeface="Arial" pitchFamily="34" charset="0"/>
              <a:cs typeface="Arial" pitchFamily="34" charset="0"/>
            </a:endParaRPr>
          </a:p>
          <a:p>
            <a:r>
              <a:rPr lang="en-US" sz="2860" dirty="0">
                <a:latin typeface="Arial" pitchFamily="34" charset="0"/>
                <a:cs typeface="Arial" pitchFamily="34" charset="0"/>
              </a:rPr>
              <a:t>}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PH" sz="3080" dirty="0">
                <a:latin typeface="Arial" pitchFamily="34" charset="0"/>
                <a:cs typeface="Arial" pitchFamily="34" charset="0"/>
              </a:rPr>
              <a:t>non-void functions</a:t>
            </a:r>
          </a:p>
        </p:txBody>
      </p:sp>
    </p:spTree>
    <p:extLst>
      <p:ext uri="{BB962C8B-B14F-4D97-AF65-F5344CB8AC3E}">
        <p14:creationId xmlns:p14="http://schemas.microsoft.com/office/powerpoint/2010/main" val="1367392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8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3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8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9100" y="1020212"/>
            <a:ext cx="4861560" cy="659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640" dirty="0">
                <a:latin typeface="Arial" pitchFamily="34" charset="0"/>
                <a:cs typeface="Arial" pitchFamily="34" charset="0"/>
              </a:rPr>
              <a:t>#include&lt;</a:t>
            </a:r>
            <a:r>
              <a:rPr lang="en-PH" sz="2640" dirty="0" err="1">
                <a:latin typeface="Arial" pitchFamily="34" charset="0"/>
                <a:cs typeface="Arial" pitchFamily="34" charset="0"/>
              </a:rPr>
              <a:t>iostream.h</a:t>
            </a:r>
            <a:r>
              <a:rPr lang="en-PH" sz="2640" dirty="0">
                <a:latin typeface="Arial" pitchFamily="34" charset="0"/>
                <a:cs typeface="Arial" pitchFamily="34" charset="0"/>
              </a:rPr>
              <a:t>&gt;</a:t>
            </a:r>
          </a:p>
          <a:p>
            <a:endParaRPr lang="en-PH" sz="2640" dirty="0">
              <a:latin typeface="Arial" pitchFamily="34" charset="0"/>
              <a:cs typeface="Arial" pitchFamily="34" charset="0"/>
            </a:endParaRPr>
          </a:p>
          <a:p>
            <a:r>
              <a:rPr lang="en-PH" sz="2640" dirty="0">
                <a:latin typeface="Arial" pitchFamily="34" charset="0"/>
                <a:cs typeface="Arial" pitchFamily="34" charset="0"/>
              </a:rPr>
              <a:t> </a:t>
            </a:r>
          </a:p>
          <a:p>
            <a:r>
              <a:rPr lang="en-PH" sz="264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PH" sz="2640" dirty="0">
                <a:latin typeface="Arial" pitchFamily="34" charset="0"/>
                <a:cs typeface="Arial" pitchFamily="34" charset="0"/>
              </a:rPr>
              <a:t> main () { </a:t>
            </a:r>
          </a:p>
          <a:p>
            <a:r>
              <a:rPr lang="en-PH" sz="264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PH" sz="2640" dirty="0">
                <a:latin typeface="Arial" pitchFamily="34" charset="0"/>
                <a:cs typeface="Arial" pitchFamily="34" charset="0"/>
              </a:rPr>
              <a:t> sum,n1,n2;</a:t>
            </a:r>
          </a:p>
          <a:p>
            <a:r>
              <a:rPr lang="en-PH" sz="2640" dirty="0" err="1">
                <a:latin typeface="Arial" pitchFamily="34" charset="0"/>
                <a:cs typeface="Arial" pitchFamily="34" charset="0"/>
              </a:rPr>
              <a:t>clrscr</a:t>
            </a:r>
            <a:r>
              <a:rPr lang="en-PH" sz="2640" dirty="0">
                <a:latin typeface="Arial" pitchFamily="34" charset="0"/>
                <a:cs typeface="Arial" pitchFamily="34" charset="0"/>
              </a:rPr>
              <a:t>();</a:t>
            </a:r>
          </a:p>
          <a:p>
            <a:r>
              <a:rPr lang="en-PH" sz="264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PH" sz="2640" dirty="0">
                <a:latin typeface="Arial" pitchFamily="34" charset="0"/>
                <a:cs typeface="Arial" pitchFamily="34" charset="0"/>
              </a:rPr>
              <a:t>&lt;&lt;"Enter first number:";</a:t>
            </a:r>
          </a:p>
          <a:p>
            <a:r>
              <a:rPr lang="en-PH" sz="2640" dirty="0" err="1">
                <a:latin typeface="Arial" pitchFamily="34" charset="0"/>
                <a:cs typeface="Arial" pitchFamily="34" charset="0"/>
              </a:rPr>
              <a:t>cin</a:t>
            </a:r>
            <a:r>
              <a:rPr lang="en-PH" sz="2640" dirty="0">
                <a:latin typeface="Arial" pitchFamily="34" charset="0"/>
                <a:cs typeface="Arial" pitchFamily="34" charset="0"/>
              </a:rPr>
              <a:t>&gt;&gt;n1;</a:t>
            </a:r>
          </a:p>
          <a:p>
            <a:r>
              <a:rPr lang="en-PH" sz="264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PH" sz="2640" dirty="0">
                <a:latin typeface="Arial" pitchFamily="34" charset="0"/>
                <a:cs typeface="Arial" pitchFamily="34" charset="0"/>
              </a:rPr>
              <a:t>&lt;&lt;"Enter second number:";</a:t>
            </a:r>
          </a:p>
          <a:p>
            <a:r>
              <a:rPr lang="en-PH" sz="2640" dirty="0" err="1">
                <a:latin typeface="Arial" pitchFamily="34" charset="0"/>
                <a:cs typeface="Arial" pitchFamily="34" charset="0"/>
              </a:rPr>
              <a:t>cin</a:t>
            </a:r>
            <a:r>
              <a:rPr lang="en-PH" sz="2640" dirty="0">
                <a:latin typeface="Arial" pitchFamily="34" charset="0"/>
                <a:cs typeface="Arial" pitchFamily="34" charset="0"/>
              </a:rPr>
              <a:t>&gt;&gt;n2;</a:t>
            </a:r>
          </a:p>
          <a:p>
            <a:endParaRPr lang="en-PH" sz="2640" dirty="0">
              <a:latin typeface="Arial" pitchFamily="34" charset="0"/>
              <a:cs typeface="Arial" pitchFamily="34" charset="0"/>
            </a:endParaRPr>
          </a:p>
          <a:p>
            <a:r>
              <a:rPr lang="en-PH" sz="264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PH" sz="2640" dirty="0">
                <a:latin typeface="Arial" pitchFamily="34" charset="0"/>
                <a:cs typeface="Arial" pitchFamily="34" charset="0"/>
              </a:rPr>
              <a:t> &lt;&lt;"The result is "&lt;&lt;sum; </a:t>
            </a:r>
          </a:p>
          <a:p>
            <a:endParaRPr lang="en-PH" sz="2640" dirty="0">
              <a:latin typeface="Arial" pitchFamily="34" charset="0"/>
              <a:cs typeface="Arial" pitchFamily="34" charset="0"/>
            </a:endParaRPr>
          </a:p>
          <a:p>
            <a:r>
              <a:rPr lang="en-PH" sz="2640" dirty="0">
                <a:latin typeface="Arial" pitchFamily="34" charset="0"/>
                <a:cs typeface="Arial" pitchFamily="34" charset="0"/>
              </a:rPr>
              <a:t>return 0; </a:t>
            </a:r>
          </a:p>
          <a:p>
            <a:r>
              <a:rPr lang="en-PH" sz="2640" dirty="0">
                <a:latin typeface="Arial" pitchFamily="34" charset="0"/>
                <a:cs typeface="Arial" pitchFamily="34" charset="0"/>
              </a:rPr>
              <a:t>}</a:t>
            </a:r>
          </a:p>
          <a:p>
            <a:endParaRPr lang="en-PH" sz="264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289737" y="659144"/>
            <a:ext cx="46101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77190" indent="-377190">
              <a:buAutoNum type="arabicPeriod"/>
            </a:pPr>
            <a:r>
              <a:rPr lang="en-PH" dirty="0">
                <a:latin typeface="Arial" pitchFamily="34" charset="0"/>
                <a:cs typeface="Arial" pitchFamily="34" charset="0"/>
              </a:rPr>
              <a:t>Give a name to the function</a:t>
            </a:r>
          </a:p>
          <a:p>
            <a:pPr marL="377190" indent="-377190">
              <a:buAutoNum type="arabicPeriod"/>
            </a:pPr>
            <a:r>
              <a:rPr lang="en-PH" dirty="0">
                <a:latin typeface="Arial" pitchFamily="34" charset="0"/>
                <a:cs typeface="Arial" pitchFamily="34" charset="0"/>
              </a:rPr>
              <a:t>Identify the parameters</a:t>
            </a:r>
          </a:p>
          <a:p>
            <a:pPr marL="377190" indent="-377190">
              <a:buAutoNum type="arabicPeriod"/>
            </a:pPr>
            <a:r>
              <a:rPr lang="en-PH" dirty="0">
                <a:latin typeface="Arial" pitchFamily="34" charset="0"/>
                <a:cs typeface="Arial" pitchFamily="34" charset="0"/>
              </a:rPr>
              <a:t>Identify if the function should return a value or not.</a:t>
            </a:r>
          </a:p>
          <a:p>
            <a:pPr marL="377190" indent="-377190"/>
            <a:r>
              <a:rPr lang="en-PH" dirty="0">
                <a:latin typeface="Arial" pitchFamily="34" charset="0"/>
                <a:cs typeface="Arial" pitchFamily="34" charset="0"/>
              </a:rPr>
              <a:t>	If it will be returning a value, determine the type of data.</a:t>
            </a:r>
          </a:p>
          <a:p>
            <a:pPr marL="377190" indent="-377190">
              <a:buAutoNum type="arabicPeriod" startAt="4"/>
            </a:pPr>
            <a:r>
              <a:rPr lang="en-PH" dirty="0">
                <a:latin typeface="Arial" pitchFamily="34" charset="0"/>
                <a:cs typeface="Arial" pitchFamily="34" charset="0"/>
              </a:rPr>
              <a:t>Embed the code that performs its function. Make sure it uses the variables in the parameter list.</a:t>
            </a:r>
          </a:p>
          <a:p>
            <a:pPr marL="377190" indent="-377190">
              <a:buAutoNum type="arabicPeriod" startAt="4"/>
            </a:pPr>
            <a:r>
              <a:rPr lang="en-PH" dirty="0">
                <a:latin typeface="Arial" pitchFamily="34" charset="0"/>
                <a:cs typeface="Arial" pitchFamily="34" charset="0"/>
              </a:rPr>
              <a:t>Insert return statement followed by the variable that holds the value to be returned.</a:t>
            </a:r>
          </a:p>
          <a:p>
            <a:pPr marL="377190" indent="-377190">
              <a:buAutoNum type="arabicPeriod" startAt="4"/>
            </a:pPr>
            <a:r>
              <a:rPr lang="en-PH" dirty="0">
                <a:latin typeface="Arial" pitchFamily="34" charset="0"/>
                <a:cs typeface="Arial" pitchFamily="34" charset="0"/>
              </a:rPr>
              <a:t>Replace the previous statement with a function call.</a:t>
            </a:r>
          </a:p>
          <a:p>
            <a:pPr marL="377190" indent="-377190"/>
            <a:endParaRPr lang="en-PH" dirty="0">
              <a:latin typeface="Arial" pitchFamily="34" charset="0"/>
              <a:cs typeface="Arial" pitchFamily="34" charset="0"/>
            </a:endParaRPr>
          </a:p>
          <a:p>
            <a:pPr marL="377190" indent="-377190">
              <a:buAutoNum type="arabicPeriod"/>
            </a:pPr>
            <a:endParaRPr lang="en-PH" dirty="0">
              <a:latin typeface="Arial" pitchFamily="34" charset="0"/>
              <a:cs typeface="Arial" pitchFamily="34" charset="0"/>
            </a:endParaRPr>
          </a:p>
          <a:p>
            <a:pPr marL="377190" indent="-377190">
              <a:buAutoNum type="arabicPeriod"/>
            </a:pPr>
            <a:endParaRPr lang="en-PH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160770" y="4883724"/>
            <a:ext cx="92202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8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add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31330" y="4883724"/>
            <a:ext cx="268224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8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en-PH" sz="3080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int</a:t>
            </a:r>
            <a:r>
              <a:rPr lang="en-PH" sz="308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a, </a:t>
            </a:r>
            <a:r>
              <a:rPr lang="en-PH" sz="3080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int</a:t>
            </a:r>
            <a:r>
              <a:rPr lang="en-PH" sz="308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b)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74030" y="4872526"/>
            <a:ext cx="83820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80" dirty="0" err="1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int</a:t>
            </a:r>
            <a:endParaRPr lang="en-PH" sz="3080" dirty="0">
              <a:solidFill>
                <a:srgbClr val="00B05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9100" y="5019112"/>
            <a:ext cx="2179320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640" dirty="0">
                <a:latin typeface="Arial" pitchFamily="34" charset="0"/>
                <a:cs typeface="Arial" pitchFamily="34" charset="0"/>
              </a:rPr>
              <a:t>sum=n1+n2;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20232" y="5268411"/>
            <a:ext cx="316112" cy="1988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80" dirty="0">
                <a:latin typeface="Arial" pitchFamily="34" charset="0"/>
                <a:cs typeface="Arial" pitchFamily="34" charset="0"/>
              </a:rPr>
              <a:t>{</a:t>
            </a:r>
          </a:p>
          <a:p>
            <a:endParaRPr lang="en-PH" sz="3080" dirty="0">
              <a:latin typeface="Arial" pitchFamily="34" charset="0"/>
              <a:cs typeface="Arial" pitchFamily="34" charset="0"/>
            </a:endParaRPr>
          </a:p>
          <a:p>
            <a:endParaRPr lang="en-PH" sz="3080" dirty="0">
              <a:latin typeface="Arial" pitchFamily="34" charset="0"/>
              <a:cs typeface="Arial" pitchFamily="34" charset="0"/>
            </a:endParaRPr>
          </a:p>
          <a:p>
            <a:r>
              <a:rPr lang="en-PH" sz="3080" dirty="0">
                <a:latin typeface="Arial" pitchFamily="34" charset="0"/>
                <a:cs typeface="Arial" pitchFamily="34" charset="0"/>
              </a:rPr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828859" y="5295227"/>
            <a:ext cx="2179320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8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PH" sz="3080" dirty="0">
                <a:latin typeface="Arial" pitchFamily="34" charset="0"/>
                <a:cs typeface="Arial" pitchFamily="34" charset="0"/>
              </a:rPr>
              <a:t> s=0;</a:t>
            </a:r>
          </a:p>
          <a:p>
            <a:r>
              <a:rPr lang="en-PH" sz="3080" dirty="0">
                <a:latin typeface="Arial" pitchFamily="34" charset="0"/>
                <a:cs typeface="Arial" pitchFamily="34" charset="0"/>
              </a:rPr>
              <a:t>s=</a:t>
            </a:r>
            <a:r>
              <a:rPr lang="en-PH" sz="3080" dirty="0" err="1">
                <a:latin typeface="Arial" pitchFamily="34" charset="0"/>
                <a:cs typeface="Arial" pitchFamily="34" charset="0"/>
              </a:rPr>
              <a:t>a+b</a:t>
            </a:r>
            <a:r>
              <a:rPr lang="en-PH" sz="3080" dirty="0">
                <a:latin typeface="Arial" pitchFamily="34" charset="0"/>
                <a:cs typeface="Arial" pitchFamily="34" charset="0"/>
              </a:rPr>
              <a:t>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28859" y="6181622"/>
            <a:ext cx="293370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80" dirty="0">
                <a:latin typeface="Arial" pitchFamily="34" charset="0"/>
                <a:cs typeface="Arial" pitchFamily="34" charset="0"/>
              </a:rPr>
              <a:t>return s;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8177" y="5019112"/>
            <a:ext cx="2747868" cy="4985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2640" dirty="0">
                <a:latin typeface="Arial" pitchFamily="34" charset="0"/>
                <a:cs typeface="Arial" pitchFamily="34" charset="0"/>
              </a:rPr>
              <a:t>sum=add(n1,n2);</a:t>
            </a:r>
          </a:p>
        </p:txBody>
      </p:sp>
      <p:sp>
        <p:nvSpPr>
          <p:cNvPr id="16" name="Oval 15"/>
          <p:cNvSpPr/>
          <p:nvPr/>
        </p:nvSpPr>
        <p:spPr>
          <a:xfrm>
            <a:off x="260232" y="4993082"/>
            <a:ext cx="3185160" cy="67056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2200"/>
          </a:p>
        </p:txBody>
      </p:sp>
    </p:spTree>
    <p:extLst>
      <p:ext uri="{BB962C8B-B14F-4D97-AF65-F5344CB8AC3E}">
        <p14:creationId xmlns:p14="http://schemas.microsoft.com/office/powerpoint/2010/main" val="187459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0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6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3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00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800" decel="100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8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8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8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4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  <p:bldP spid="10" grpId="0"/>
      <p:bldP spid="11" grpId="0"/>
      <p:bldP spid="11" grpId="1"/>
      <p:bldP spid="12" grpId="0"/>
      <p:bldP spid="13" grpId="0"/>
      <p:bldP spid="14" grpId="0"/>
      <p:bldP spid="15" grpId="0"/>
      <p:bldP spid="1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6860" y="1640998"/>
            <a:ext cx="9136380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	A function that is written to perform specific task and return multiple values to calling program are called </a:t>
            </a:r>
            <a:r>
              <a:rPr lang="en-US" sz="264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void functions.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6860" y="685800"/>
            <a:ext cx="9052560" cy="955198"/>
          </a:xfrm>
        </p:spPr>
        <p:txBody>
          <a:bodyPr>
            <a:normAutofit/>
          </a:bodyPr>
          <a:lstStyle/>
          <a:p>
            <a:r>
              <a:rPr lang="en-PH" sz="3080" dirty="0">
                <a:latin typeface="Arial" pitchFamily="34" charset="0"/>
                <a:cs typeface="Arial" pitchFamily="34" charset="0"/>
              </a:rPr>
              <a:t>void functions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0680" y="3065939"/>
            <a:ext cx="4777740" cy="344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20" dirty="0">
                <a:latin typeface="Arial" pitchFamily="34" charset="0"/>
                <a:cs typeface="Arial" pitchFamily="34" charset="0"/>
              </a:rPr>
              <a:t>#include&lt;</a:t>
            </a:r>
            <a:r>
              <a:rPr lang="en-PH" sz="2420" dirty="0" err="1">
                <a:latin typeface="Arial" pitchFamily="34" charset="0"/>
                <a:cs typeface="Arial" pitchFamily="34" charset="0"/>
              </a:rPr>
              <a:t>iostream.h</a:t>
            </a:r>
            <a:r>
              <a:rPr lang="en-PH" sz="2420" dirty="0">
                <a:latin typeface="Arial" pitchFamily="34" charset="0"/>
                <a:cs typeface="Arial" pitchFamily="34" charset="0"/>
              </a:rPr>
              <a:t>&gt;</a:t>
            </a:r>
          </a:p>
          <a:p>
            <a:endParaRPr lang="en-PH" sz="2420" dirty="0">
              <a:latin typeface="Arial" pitchFamily="34" charset="0"/>
              <a:cs typeface="Arial" pitchFamily="34" charset="0"/>
            </a:endParaRPr>
          </a:p>
          <a:p>
            <a:endParaRPr lang="en-PH" sz="2420" dirty="0">
              <a:latin typeface="Arial" pitchFamily="34" charset="0"/>
              <a:cs typeface="Arial" pitchFamily="34" charset="0"/>
            </a:endParaRPr>
          </a:p>
          <a:p>
            <a:r>
              <a:rPr lang="en-PH" sz="2420" dirty="0">
                <a:latin typeface="Arial" pitchFamily="34" charset="0"/>
                <a:cs typeface="Arial" pitchFamily="34" charset="0"/>
              </a:rPr>
              <a:t>void greetings(){</a:t>
            </a:r>
          </a:p>
          <a:p>
            <a:r>
              <a:rPr lang="en-PH" sz="242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PH" sz="2420" dirty="0">
                <a:latin typeface="Arial" pitchFamily="34" charset="0"/>
                <a:cs typeface="Arial" pitchFamily="34" charset="0"/>
              </a:rPr>
              <a:t>&lt;&lt;"Hello\n";</a:t>
            </a:r>
          </a:p>
          <a:p>
            <a:r>
              <a:rPr lang="en-PH" sz="2420" dirty="0">
                <a:latin typeface="Arial" pitchFamily="34" charset="0"/>
                <a:cs typeface="Arial" pitchFamily="34" charset="0"/>
              </a:rPr>
              <a:t>}</a:t>
            </a:r>
          </a:p>
          <a:p>
            <a:r>
              <a:rPr lang="en-PH" sz="2420" dirty="0">
                <a:latin typeface="Arial" pitchFamily="34" charset="0"/>
                <a:cs typeface="Arial" pitchFamily="34" charset="0"/>
              </a:rPr>
              <a:t>void welcome(){</a:t>
            </a:r>
          </a:p>
          <a:p>
            <a:r>
              <a:rPr lang="en-PH" sz="242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PH" sz="2420" dirty="0">
                <a:latin typeface="Arial" pitchFamily="34" charset="0"/>
                <a:cs typeface="Arial" pitchFamily="34" charset="0"/>
              </a:rPr>
              <a:t>&lt;&lt;"Welcome to Functions!";</a:t>
            </a:r>
          </a:p>
          <a:p>
            <a:r>
              <a:rPr lang="en-PH" sz="2420" dirty="0">
                <a:latin typeface="Arial" pitchFamily="34" charset="0"/>
                <a:cs typeface="Arial" pitchFamily="34" charset="0"/>
              </a:rPr>
              <a:t>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67400" y="2844138"/>
            <a:ext cx="3855720" cy="493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20" dirty="0">
                <a:latin typeface="Arial" pitchFamily="34" charset="0"/>
                <a:cs typeface="Arial" pitchFamily="34" charset="0"/>
              </a:rPr>
              <a:t>void goodbye(){</a:t>
            </a:r>
          </a:p>
          <a:p>
            <a:r>
              <a:rPr lang="en-PH" sz="242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PH" sz="2420" dirty="0">
                <a:latin typeface="Arial" pitchFamily="34" charset="0"/>
                <a:cs typeface="Arial" pitchFamily="34" charset="0"/>
              </a:rPr>
              <a:t>&lt;&lt;"\</a:t>
            </a:r>
            <a:r>
              <a:rPr lang="en-PH" sz="2420" dirty="0" err="1">
                <a:latin typeface="Arial" pitchFamily="34" charset="0"/>
                <a:cs typeface="Arial" pitchFamily="34" charset="0"/>
              </a:rPr>
              <a:t>nBye</a:t>
            </a:r>
            <a:r>
              <a:rPr lang="en-PH" sz="2420" dirty="0">
                <a:latin typeface="Arial" pitchFamily="34" charset="0"/>
                <a:cs typeface="Arial" pitchFamily="34" charset="0"/>
              </a:rPr>
              <a:t>!";</a:t>
            </a:r>
          </a:p>
          <a:p>
            <a:r>
              <a:rPr lang="en-PH" sz="2420" dirty="0">
                <a:latin typeface="Arial" pitchFamily="34" charset="0"/>
                <a:cs typeface="Arial" pitchFamily="34" charset="0"/>
              </a:rPr>
              <a:t>}</a:t>
            </a:r>
          </a:p>
          <a:p>
            <a:endParaRPr lang="en-PH" sz="2420" dirty="0">
              <a:latin typeface="Arial" pitchFamily="34" charset="0"/>
              <a:cs typeface="Arial" pitchFamily="34" charset="0"/>
            </a:endParaRPr>
          </a:p>
          <a:p>
            <a:r>
              <a:rPr lang="en-PH" sz="242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PH" sz="2420" dirty="0">
                <a:latin typeface="Arial" pitchFamily="34" charset="0"/>
                <a:cs typeface="Arial" pitchFamily="34" charset="0"/>
              </a:rPr>
              <a:t> main(){</a:t>
            </a:r>
          </a:p>
          <a:p>
            <a:r>
              <a:rPr lang="en-PH" sz="2420" dirty="0">
                <a:latin typeface="Arial" pitchFamily="34" charset="0"/>
                <a:cs typeface="Arial" pitchFamily="34" charset="0"/>
              </a:rPr>
              <a:t>greetings();</a:t>
            </a:r>
          </a:p>
          <a:p>
            <a:r>
              <a:rPr lang="en-PH" sz="2420" dirty="0">
                <a:latin typeface="Arial" pitchFamily="34" charset="0"/>
                <a:cs typeface="Arial" pitchFamily="34" charset="0"/>
              </a:rPr>
              <a:t>welcome();</a:t>
            </a:r>
          </a:p>
          <a:p>
            <a:r>
              <a:rPr lang="en-PH" sz="2420" dirty="0">
                <a:latin typeface="Arial" pitchFamily="34" charset="0"/>
                <a:cs typeface="Arial" pitchFamily="34" charset="0"/>
              </a:rPr>
              <a:t>goodbye();</a:t>
            </a:r>
          </a:p>
          <a:p>
            <a:endParaRPr lang="en-PH" sz="2420" dirty="0">
              <a:latin typeface="Arial" pitchFamily="34" charset="0"/>
              <a:cs typeface="Arial" pitchFamily="34" charset="0"/>
            </a:endParaRPr>
          </a:p>
          <a:p>
            <a:r>
              <a:rPr lang="en-PH" sz="2420" dirty="0">
                <a:latin typeface="Arial" pitchFamily="34" charset="0"/>
                <a:cs typeface="Arial" pitchFamily="34" charset="0"/>
              </a:rPr>
              <a:t>return 0;</a:t>
            </a:r>
          </a:p>
          <a:p>
            <a:r>
              <a:rPr lang="en-PH" sz="2420" dirty="0">
                <a:latin typeface="Arial" pitchFamily="34" charset="0"/>
                <a:cs typeface="Arial" pitchFamily="34" charset="0"/>
              </a:rPr>
              <a:t>}</a:t>
            </a:r>
          </a:p>
          <a:p>
            <a:endParaRPr lang="en-PH" sz="2420" dirty="0">
              <a:latin typeface="Arial" pitchFamily="34" charset="0"/>
              <a:cs typeface="Arial" pitchFamily="34" charset="0"/>
            </a:endParaRPr>
          </a:p>
          <a:p>
            <a:endParaRPr lang="en-PH" sz="242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875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9100" y="4400058"/>
            <a:ext cx="335280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80" dirty="0" err="1">
                <a:latin typeface="Arial" pitchFamily="34" charset="0"/>
                <a:cs typeface="Arial" pitchFamily="34" charset="0"/>
              </a:rPr>
              <a:t>printmessage</a:t>
            </a:r>
            <a:r>
              <a:rPr lang="en-PH" sz="3080" dirty="0">
                <a:latin typeface="Arial" pitchFamily="34" charset="0"/>
                <a:cs typeface="Arial" pitchFamily="34" charset="0"/>
              </a:rPr>
              <a:t> ();</a:t>
            </a:r>
            <a:endParaRPr lang="en-PH" sz="3080" dirty="0"/>
          </a:p>
        </p:txBody>
      </p:sp>
      <p:sp>
        <p:nvSpPr>
          <p:cNvPr id="5" name="TextBox 4"/>
          <p:cNvSpPr txBox="1"/>
          <p:nvPr/>
        </p:nvSpPr>
        <p:spPr>
          <a:xfrm>
            <a:off x="5113020" y="4319510"/>
            <a:ext cx="100584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80" dirty="0">
                <a:latin typeface="Arial" pitchFamily="34" charset="0"/>
                <a:cs typeface="Arial" pitchFamily="34" charset="0"/>
              </a:rPr>
              <a:t>void</a:t>
            </a:r>
            <a:endParaRPr lang="en-PH" sz="3080" dirty="0"/>
          </a:p>
        </p:txBody>
      </p:sp>
      <p:sp>
        <p:nvSpPr>
          <p:cNvPr id="6" name="TextBox 5"/>
          <p:cNvSpPr txBox="1"/>
          <p:nvPr/>
        </p:nvSpPr>
        <p:spPr>
          <a:xfrm>
            <a:off x="5951220" y="4275833"/>
            <a:ext cx="2933700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80" dirty="0" err="1">
                <a:latin typeface="Arial" pitchFamily="34" charset="0"/>
                <a:cs typeface="Arial" pitchFamily="34" charset="0"/>
              </a:rPr>
              <a:t>printmessage</a:t>
            </a:r>
            <a:r>
              <a:rPr lang="en-PH" sz="3080" dirty="0">
                <a:latin typeface="Arial" pitchFamily="34" charset="0"/>
                <a:cs typeface="Arial" pitchFamily="34" charset="0"/>
              </a:rPr>
              <a:t> ()</a:t>
            </a:r>
          </a:p>
          <a:p>
            <a:endParaRPr lang="en-PH" sz="3080" dirty="0"/>
          </a:p>
        </p:txBody>
      </p:sp>
      <p:sp>
        <p:nvSpPr>
          <p:cNvPr id="8" name="TextBox 7"/>
          <p:cNvSpPr txBox="1"/>
          <p:nvPr/>
        </p:nvSpPr>
        <p:spPr>
          <a:xfrm>
            <a:off x="419100" y="4388859"/>
            <a:ext cx="469392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8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PH" sz="3080" dirty="0">
                <a:latin typeface="Arial" pitchFamily="34" charset="0"/>
                <a:cs typeface="Arial" pitchFamily="34" charset="0"/>
              </a:rPr>
              <a:t> &lt;&lt; "I'm a function!";</a:t>
            </a:r>
            <a:endParaRPr lang="en-PH" sz="3080" dirty="0"/>
          </a:p>
        </p:txBody>
      </p:sp>
      <p:sp>
        <p:nvSpPr>
          <p:cNvPr id="9" name="TextBox 8"/>
          <p:cNvSpPr txBox="1"/>
          <p:nvPr/>
        </p:nvSpPr>
        <p:spPr>
          <a:xfrm>
            <a:off x="5364480" y="970639"/>
            <a:ext cx="46101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77190" indent="-377190">
              <a:buAutoNum type="arabicPeriod"/>
            </a:pPr>
            <a:r>
              <a:rPr lang="en-PH" sz="2200" dirty="0">
                <a:latin typeface="Arial" pitchFamily="34" charset="0"/>
                <a:cs typeface="Arial" pitchFamily="34" charset="0"/>
              </a:rPr>
              <a:t>Give a name to the function</a:t>
            </a:r>
          </a:p>
          <a:p>
            <a:pPr marL="377190" indent="-377190">
              <a:buAutoNum type="arabicPeriod"/>
            </a:pPr>
            <a:r>
              <a:rPr lang="en-PH" sz="2200" dirty="0">
                <a:latin typeface="Arial" pitchFamily="34" charset="0"/>
                <a:cs typeface="Arial" pitchFamily="34" charset="0"/>
              </a:rPr>
              <a:t>Identify the parameters </a:t>
            </a:r>
          </a:p>
          <a:p>
            <a:pPr marL="377190" indent="-377190">
              <a:buAutoNum type="arabicPeriod"/>
            </a:pPr>
            <a:r>
              <a:rPr lang="en-PH" sz="2200" dirty="0">
                <a:latin typeface="Arial" pitchFamily="34" charset="0"/>
                <a:cs typeface="Arial" pitchFamily="34" charset="0"/>
              </a:rPr>
              <a:t>The function is not returning any value so the data type of the function is void.</a:t>
            </a:r>
          </a:p>
          <a:p>
            <a:pPr marL="377190" indent="-377190">
              <a:buAutoNum type="arabicPeriod" startAt="4"/>
            </a:pPr>
            <a:r>
              <a:rPr lang="en-PH" sz="2200" dirty="0">
                <a:latin typeface="Arial" pitchFamily="34" charset="0"/>
                <a:cs typeface="Arial" pitchFamily="34" charset="0"/>
              </a:rPr>
              <a:t>Embed the code that will perform its function. </a:t>
            </a:r>
          </a:p>
          <a:p>
            <a:pPr marL="377190" indent="-377190">
              <a:buAutoNum type="arabicPeriod" startAt="4"/>
            </a:pPr>
            <a:r>
              <a:rPr lang="en-PH" sz="2200" dirty="0">
                <a:latin typeface="Arial" pitchFamily="34" charset="0"/>
                <a:cs typeface="Arial" pitchFamily="34" charset="0"/>
              </a:rPr>
              <a:t>Replace the previous statement with a function call.</a:t>
            </a:r>
          </a:p>
        </p:txBody>
      </p:sp>
      <p:sp>
        <p:nvSpPr>
          <p:cNvPr id="10" name="Oval 9"/>
          <p:cNvSpPr/>
          <p:nvPr/>
        </p:nvSpPr>
        <p:spPr>
          <a:xfrm>
            <a:off x="335280" y="4305039"/>
            <a:ext cx="4693920" cy="7543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2200"/>
          </a:p>
        </p:txBody>
      </p:sp>
      <p:sp>
        <p:nvSpPr>
          <p:cNvPr id="11" name="TextBox 10"/>
          <p:cNvSpPr txBox="1"/>
          <p:nvPr/>
        </p:nvSpPr>
        <p:spPr>
          <a:xfrm>
            <a:off x="5364480" y="5394960"/>
            <a:ext cx="469392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8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PH" sz="3080" dirty="0">
                <a:latin typeface="Arial" pitchFamily="34" charset="0"/>
                <a:cs typeface="Arial" pitchFamily="34" charset="0"/>
              </a:rPr>
              <a:t> &lt;&lt; "I'm a function!";</a:t>
            </a:r>
            <a:endParaRPr lang="en-PH" sz="3080" dirty="0"/>
          </a:p>
        </p:txBody>
      </p:sp>
      <p:sp>
        <p:nvSpPr>
          <p:cNvPr id="12" name="TextBox 11"/>
          <p:cNvSpPr txBox="1"/>
          <p:nvPr/>
        </p:nvSpPr>
        <p:spPr>
          <a:xfrm>
            <a:off x="5364480" y="4738610"/>
            <a:ext cx="316112" cy="1988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80" dirty="0">
                <a:latin typeface="Arial" pitchFamily="34" charset="0"/>
                <a:cs typeface="Arial" pitchFamily="34" charset="0"/>
              </a:rPr>
              <a:t>{</a:t>
            </a:r>
          </a:p>
          <a:p>
            <a:endParaRPr lang="en-PH" sz="3080" dirty="0">
              <a:latin typeface="Arial" pitchFamily="34" charset="0"/>
              <a:cs typeface="Arial" pitchFamily="34" charset="0"/>
            </a:endParaRPr>
          </a:p>
          <a:p>
            <a:endParaRPr lang="en-PH" sz="3080" dirty="0">
              <a:latin typeface="Arial" pitchFamily="34" charset="0"/>
              <a:cs typeface="Arial" pitchFamily="34" charset="0"/>
            </a:endParaRPr>
          </a:p>
          <a:p>
            <a:r>
              <a:rPr lang="en-PH" sz="3080" dirty="0">
                <a:latin typeface="Arial" pitchFamily="34" charset="0"/>
                <a:cs typeface="Arial" pitchFamily="34" charset="0"/>
              </a:rPr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5280" y="1622799"/>
            <a:ext cx="4442460" cy="5306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PH" sz="3080" dirty="0">
                <a:latin typeface="Arial" pitchFamily="34" charset="0"/>
                <a:cs typeface="Arial" pitchFamily="34" charset="0"/>
              </a:rPr>
              <a:t>#include&lt;</a:t>
            </a:r>
            <a:r>
              <a:rPr lang="en-PH" sz="3080" dirty="0" err="1">
                <a:latin typeface="Arial" pitchFamily="34" charset="0"/>
                <a:cs typeface="Arial" pitchFamily="34" charset="0"/>
              </a:rPr>
              <a:t>iostream.h</a:t>
            </a:r>
            <a:r>
              <a:rPr lang="en-PH" sz="3080" dirty="0" smtClean="0">
                <a:latin typeface="Arial" pitchFamily="34" charset="0"/>
                <a:cs typeface="Arial" pitchFamily="34" charset="0"/>
              </a:rPr>
              <a:t>&gt;</a:t>
            </a:r>
          </a:p>
          <a:p>
            <a:pPr>
              <a:buNone/>
            </a:pPr>
            <a:endParaRPr lang="en-PH" sz="3080" dirty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endParaRPr lang="en-PH" sz="3080" dirty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r>
              <a:rPr lang="en-PH" sz="308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PH" sz="3080" dirty="0">
                <a:latin typeface="Arial" pitchFamily="34" charset="0"/>
                <a:cs typeface="Arial" pitchFamily="34" charset="0"/>
              </a:rPr>
              <a:t> main()</a:t>
            </a:r>
          </a:p>
          <a:p>
            <a:pPr>
              <a:buNone/>
            </a:pPr>
            <a:r>
              <a:rPr lang="en-PH" sz="3080" dirty="0">
                <a:latin typeface="Arial" pitchFamily="34" charset="0"/>
                <a:cs typeface="Arial" pitchFamily="34" charset="0"/>
              </a:rPr>
              <a:t>{</a:t>
            </a:r>
          </a:p>
          <a:p>
            <a:pPr>
              <a:buNone/>
            </a:pPr>
            <a:r>
              <a:rPr lang="en-PH" sz="3080" dirty="0">
                <a:latin typeface="Arial" pitchFamily="34" charset="0"/>
                <a:cs typeface="Arial" pitchFamily="34" charset="0"/>
              </a:rPr>
              <a:t> </a:t>
            </a:r>
            <a:r>
              <a:rPr lang="en-PH" sz="3080" dirty="0" err="1">
                <a:latin typeface="Arial" pitchFamily="34" charset="0"/>
                <a:cs typeface="Arial" pitchFamily="34" charset="0"/>
              </a:rPr>
              <a:t>clrscr</a:t>
            </a:r>
            <a:r>
              <a:rPr lang="en-PH" sz="3080" dirty="0">
                <a:latin typeface="Arial" pitchFamily="34" charset="0"/>
                <a:cs typeface="Arial" pitchFamily="34" charset="0"/>
              </a:rPr>
              <a:t>();</a:t>
            </a:r>
          </a:p>
          <a:p>
            <a:pPr>
              <a:buNone/>
            </a:pPr>
            <a:endParaRPr lang="en-PH" sz="3080" dirty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r>
              <a:rPr lang="en-PH" sz="3080" dirty="0"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buNone/>
            </a:pPr>
            <a:r>
              <a:rPr lang="en-PH" sz="3080" dirty="0">
                <a:latin typeface="Arial" pitchFamily="34" charset="0"/>
                <a:cs typeface="Arial" pitchFamily="34" charset="0"/>
              </a:rPr>
              <a:t> return 0;</a:t>
            </a:r>
          </a:p>
          <a:p>
            <a:pPr>
              <a:buNone/>
            </a:pPr>
            <a:r>
              <a:rPr lang="en-PH" sz="3080" dirty="0">
                <a:latin typeface="Arial" pitchFamily="34" charset="0"/>
                <a:cs typeface="Arial" pitchFamily="34" charset="0"/>
              </a:rPr>
              <a:t>}</a:t>
            </a:r>
          </a:p>
          <a:p>
            <a:endParaRPr lang="en-PH" sz="3080" dirty="0"/>
          </a:p>
        </p:txBody>
      </p:sp>
    </p:spTree>
    <p:extLst>
      <p:ext uri="{BB962C8B-B14F-4D97-AF65-F5344CB8AC3E}">
        <p14:creationId xmlns:p14="http://schemas.microsoft.com/office/powerpoint/2010/main" val="2679784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8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0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7" dur="10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9" dur="10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8" dur="10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  <p:bldP spid="8" grpId="1"/>
      <p:bldP spid="10" grpId="0" animBg="1"/>
      <p:bldP spid="11" grpId="0"/>
      <p:bldP spid="1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1980" y="2130023"/>
            <a:ext cx="8717280" cy="4561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	</a:t>
            </a:r>
            <a:r>
              <a:rPr lang="en-US" sz="2640" b="1" i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Actual arguments 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are variables/values used within the function call while </a:t>
            </a:r>
            <a:r>
              <a:rPr lang="en-US" sz="2640" b="1" i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formal parameters 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are variables used within the function header that receives the copy of the actual argument values.</a:t>
            </a:r>
          </a:p>
          <a:p>
            <a:pPr algn="just"/>
            <a:endParaRPr lang="en-US" sz="264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Note: The number of actual arguments must be the same as the number of formal parameters.</a:t>
            </a:r>
          </a:p>
          <a:p>
            <a:pPr algn="just"/>
            <a:endParaRPr lang="en-US" sz="264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	The correspondence between actual and formal parameter is one-to-one basis according to the respective orders.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5800" y="1219200"/>
            <a:ext cx="913638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080" b="1" dirty="0">
                <a:latin typeface="Arial" pitchFamily="34" charset="0"/>
                <a:cs typeface="Arial" pitchFamily="34" charset="0"/>
              </a:rPr>
              <a:t>Actual arguments and formal parameters</a:t>
            </a:r>
          </a:p>
        </p:txBody>
      </p:sp>
    </p:spTree>
    <p:extLst>
      <p:ext uri="{BB962C8B-B14F-4D97-AF65-F5344CB8AC3E}">
        <p14:creationId xmlns:p14="http://schemas.microsoft.com/office/powerpoint/2010/main" val="115616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9550" y="1195837"/>
            <a:ext cx="5029200" cy="605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760" dirty="0"/>
              <a:t>#include&lt;</a:t>
            </a:r>
            <a:r>
              <a:rPr lang="en-PH" sz="1760" dirty="0" err="1"/>
              <a:t>iostream</a:t>
            </a:r>
            <a:r>
              <a:rPr lang="en-PH" sz="1760" dirty="0"/>
              <a:t>&gt;</a:t>
            </a:r>
          </a:p>
          <a:p>
            <a:endParaRPr lang="en-PH" sz="1760" dirty="0"/>
          </a:p>
          <a:p>
            <a:r>
              <a:rPr lang="en-PH" sz="1760" dirty="0"/>
              <a:t>using namespace std;</a:t>
            </a:r>
          </a:p>
          <a:p>
            <a:r>
              <a:rPr lang="en-PH" sz="1760" dirty="0"/>
              <a:t> </a:t>
            </a:r>
          </a:p>
          <a:p>
            <a:r>
              <a:rPr lang="en-PH" sz="1760" dirty="0" err="1"/>
              <a:t>int</a:t>
            </a:r>
            <a:r>
              <a:rPr lang="en-PH" sz="1760" dirty="0"/>
              <a:t> sum(</a:t>
            </a:r>
            <a:r>
              <a:rPr lang="en-PH" sz="1760" dirty="0" err="1"/>
              <a:t>int</a:t>
            </a:r>
            <a:r>
              <a:rPr lang="en-PH" sz="1760" dirty="0"/>
              <a:t> </a:t>
            </a:r>
            <a:r>
              <a:rPr lang="en-PH" sz="1760" dirty="0" err="1"/>
              <a:t>a,int</a:t>
            </a:r>
            <a:r>
              <a:rPr lang="en-PH" sz="1760" dirty="0"/>
              <a:t> b){</a:t>
            </a:r>
          </a:p>
          <a:p>
            <a:r>
              <a:rPr lang="en-PH" sz="1760" dirty="0" err="1"/>
              <a:t>int</a:t>
            </a:r>
            <a:r>
              <a:rPr lang="en-PH" sz="1760" dirty="0"/>
              <a:t> s;</a:t>
            </a:r>
          </a:p>
          <a:p>
            <a:r>
              <a:rPr lang="en-PH" sz="1760" dirty="0"/>
              <a:t>s=</a:t>
            </a:r>
            <a:r>
              <a:rPr lang="en-PH" sz="1760" dirty="0" err="1"/>
              <a:t>a+b</a:t>
            </a:r>
            <a:r>
              <a:rPr lang="en-PH" sz="1760" dirty="0"/>
              <a:t>;</a:t>
            </a:r>
          </a:p>
          <a:p>
            <a:r>
              <a:rPr lang="en-PH" sz="1760" dirty="0"/>
              <a:t>return s;</a:t>
            </a:r>
          </a:p>
          <a:p>
            <a:r>
              <a:rPr lang="en-PH" sz="1760" dirty="0"/>
              <a:t>}</a:t>
            </a:r>
          </a:p>
          <a:p>
            <a:endParaRPr lang="en-PH" sz="1760" dirty="0"/>
          </a:p>
          <a:p>
            <a:r>
              <a:rPr lang="en-PH" sz="1760" dirty="0" err="1"/>
              <a:t>int</a:t>
            </a:r>
            <a:r>
              <a:rPr lang="en-PH" sz="1760" dirty="0"/>
              <a:t> main () { </a:t>
            </a:r>
          </a:p>
          <a:p>
            <a:r>
              <a:rPr lang="en-PH" sz="1760" dirty="0" err="1"/>
              <a:t>int</a:t>
            </a:r>
            <a:r>
              <a:rPr lang="en-PH" sz="1760" dirty="0"/>
              <a:t> ans,n1,n2;</a:t>
            </a:r>
          </a:p>
          <a:p>
            <a:r>
              <a:rPr lang="en-PH" sz="1760" dirty="0" err="1"/>
              <a:t>cout</a:t>
            </a:r>
            <a:r>
              <a:rPr lang="en-PH" sz="1760" dirty="0"/>
              <a:t>&lt;&lt;"Enter first number:";</a:t>
            </a:r>
          </a:p>
          <a:p>
            <a:r>
              <a:rPr lang="en-PH" sz="1760" dirty="0" err="1"/>
              <a:t>cin</a:t>
            </a:r>
            <a:r>
              <a:rPr lang="en-PH" sz="1760" dirty="0"/>
              <a:t>&gt;&gt;n1;</a:t>
            </a:r>
          </a:p>
          <a:p>
            <a:r>
              <a:rPr lang="en-PH" sz="1760" dirty="0" err="1"/>
              <a:t>cout</a:t>
            </a:r>
            <a:r>
              <a:rPr lang="en-PH" sz="1760" dirty="0"/>
              <a:t>&lt;&lt;"Enter second number:";</a:t>
            </a:r>
          </a:p>
          <a:p>
            <a:r>
              <a:rPr lang="en-PH" sz="1760" dirty="0" err="1"/>
              <a:t>cin</a:t>
            </a:r>
            <a:r>
              <a:rPr lang="en-PH" sz="1760" dirty="0"/>
              <a:t>&gt;&gt;n2;</a:t>
            </a:r>
          </a:p>
          <a:p>
            <a:r>
              <a:rPr lang="en-PH" sz="1760" dirty="0" err="1"/>
              <a:t>ans</a:t>
            </a:r>
            <a:r>
              <a:rPr lang="en-PH" sz="1760" dirty="0"/>
              <a:t>=sum(n1,n2);</a:t>
            </a:r>
          </a:p>
          <a:p>
            <a:r>
              <a:rPr lang="en-PH" sz="1760" dirty="0" err="1"/>
              <a:t>cout</a:t>
            </a:r>
            <a:r>
              <a:rPr lang="en-PH" sz="1760" dirty="0"/>
              <a:t> &lt;&lt;"The result is "&lt;&lt;</a:t>
            </a:r>
            <a:r>
              <a:rPr lang="en-PH" sz="1760" dirty="0" err="1"/>
              <a:t>ans</a:t>
            </a:r>
            <a:r>
              <a:rPr lang="en-PH" sz="1760" dirty="0"/>
              <a:t>; </a:t>
            </a:r>
          </a:p>
          <a:p>
            <a:endParaRPr lang="en-PH" sz="1760" dirty="0"/>
          </a:p>
          <a:p>
            <a:r>
              <a:rPr lang="en-PH" sz="1760" dirty="0"/>
              <a:t>return 0; </a:t>
            </a:r>
          </a:p>
          <a:p>
            <a:r>
              <a:rPr lang="en-PH" sz="1760" dirty="0"/>
              <a:t>}</a:t>
            </a:r>
          </a:p>
          <a:p>
            <a:endParaRPr lang="en-PH" sz="1760" dirty="0"/>
          </a:p>
        </p:txBody>
      </p:sp>
      <p:sp>
        <p:nvSpPr>
          <p:cNvPr id="3" name="TextBox 2"/>
          <p:cNvSpPr txBox="1"/>
          <p:nvPr/>
        </p:nvSpPr>
        <p:spPr>
          <a:xfrm>
            <a:off x="6134099" y="1676399"/>
            <a:ext cx="368808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520" dirty="0" err="1"/>
              <a:t>int</a:t>
            </a:r>
            <a:r>
              <a:rPr lang="en-PH" sz="3520" dirty="0"/>
              <a:t> sum(</a:t>
            </a:r>
            <a:r>
              <a:rPr lang="en-PH" sz="3520" dirty="0" err="1"/>
              <a:t>int</a:t>
            </a:r>
            <a:r>
              <a:rPr lang="en-PH" sz="3520" dirty="0"/>
              <a:t> </a:t>
            </a:r>
            <a:r>
              <a:rPr lang="en-PH" sz="3520" dirty="0" err="1"/>
              <a:t>a,int</a:t>
            </a:r>
            <a:r>
              <a:rPr lang="en-PH" sz="3520" dirty="0"/>
              <a:t> b)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34099" y="4263359"/>
            <a:ext cx="3604260" cy="117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520" dirty="0" err="1"/>
              <a:t>ans</a:t>
            </a:r>
            <a:r>
              <a:rPr lang="en-PH" sz="3520" dirty="0"/>
              <a:t>=sum(n1,n2);</a:t>
            </a:r>
          </a:p>
          <a:p>
            <a:endParaRPr lang="en-PH" sz="3520" dirty="0"/>
          </a:p>
        </p:txBody>
      </p:sp>
      <p:sp>
        <p:nvSpPr>
          <p:cNvPr id="7" name="Oval 6"/>
          <p:cNvSpPr/>
          <p:nvPr/>
        </p:nvSpPr>
        <p:spPr>
          <a:xfrm>
            <a:off x="7642859" y="4274819"/>
            <a:ext cx="1676400" cy="670560"/>
          </a:xfrm>
          <a:prstGeom prst="ellipse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2200"/>
          </a:p>
        </p:txBody>
      </p:sp>
      <p:sp>
        <p:nvSpPr>
          <p:cNvPr id="8" name="Oval 7"/>
          <p:cNvSpPr/>
          <p:nvPr/>
        </p:nvSpPr>
        <p:spPr>
          <a:xfrm>
            <a:off x="7391399" y="1687859"/>
            <a:ext cx="2346960" cy="670560"/>
          </a:xfrm>
          <a:prstGeom prst="ellipse">
            <a:avLst/>
          </a:prstGeom>
          <a:noFill/>
          <a:ln w="635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2200"/>
          </a:p>
        </p:txBody>
      </p:sp>
      <p:sp>
        <p:nvSpPr>
          <p:cNvPr id="9" name="TextBox 8"/>
          <p:cNvSpPr txBox="1"/>
          <p:nvPr/>
        </p:nvSpPr>
        <p:spPr>
          <a:xfrm>
            <a:off x="3451859" y="4274820"/>
            <a:ext cx="2244012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80" b="1" i="1" dirty="0"/>
              <a:t>Function call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00400" y="1676400"/>
            <a:ext cx="2833789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80" b="1" i="1" dirty="0"/>
              <a:t>Function header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20839" y="3185160"/>
            <a:ext cx="3107517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80" b="1" i="1" dirty="0">
                <a:solidFill>
                  <a:srgbClr val="FF0000"/>
                </a:solidFill>
              </a:rPr>
              <a:t>formal parameter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8313419" y="2430779"/>
            <a:ext cx="0" cy="670560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8397239" y="5029199"/>
            <a:ext cx="0" cy="670560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20840" y="5699760"/>
            <a:ext cx="2912529" cy="56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3080" b="1" i="1" dirty="0">
                <a:solidFill>
                  <a:srgbClr val="00B050"/>
                </a:solidFill>
              </a:rPr>
              <a:t>actual argument</a:t>
            </a:r>
          </a:p>
        </p:txBody>
      </p:sp>
    </p:spTree>
    <p:extLst>
      <p:ext uri="{BB962C8B-B14F-4D97-AF65-F5344CB8AC3E}">
        <p14:creationId xmlns:p14="http://schemas.microsoft.com/office/powerpoint/2010/main" val="2129596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7" grpId="0" animBg="1"/>
      <p:bldP spid="8" grpId="0" animBg="1"/>
      <p:bldP spid="9" grpId="0"/>
      <p:bldP spid="10" grpId="0"/>
      <p:bldP spid="11" grpId="0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4490" y="722778"/>
            <a:ext cx="3771900" cy="6711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#include&lt;</a:t>
            </a:r>
            <a:r>
              <a:rPr lang="en-PH" b="1" dirty="0" err="1"/>
              <a:t>iostream.h</a:t>
            </a:r>
            <a:r>
              <a:rPr lang="en-PH" b="1" dirty="0"/>
              <a:t>&gt;</a:t>
            </a:r>
          </a:p>
          <a:p>
            <a:r>
              <a:rPr lang="en-PH" b="1" smtClean="0"/>
              <a:t>using </a:t>
            </a:r>
            <a:r>
              <a:rPr lang="en-PH" b="1" dirty="0" smtClean="0"/>
              <a:t>namespace </a:t>
            </a:r>
            <a:r>
              <a:rPr lang="en-PH" b="1" dirty="0" err="1" smtClean="0"/>
              <a:t>std</a:t>
            </a:r>
            <a:r>
              <a:rPr lang="en-PH" b="1" dirty="0" smtClean="0"/>
              <a:t>;</a:t>
            </a:r>
            <a:endParaRPr lang="en-PH" b="1" dirty="0"/>
          </a:p>
          <a:p>
            <a:endParaRPr lang="en-PH" sz="1200" b="1" dirty="0"/>
          </a:p>
          <a:p>
            <a:r>
              <a:rPr lang="en-PH" b="1" dirty="0" err="1"/>
              <a:t>int</a:t>
            </a:r>
            <a:r>
              <a:rPr lang="en-PH" b="1" dirty="0"/>
              <a:t> main(){</a:t>
            </a:r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endParaRPr lang="en-PH" sz="2200" dirty="0"/>
          </a:p>
          <a:p>
            <a:r>
              <a:rPr lang="en-PH" b="1" dirty="0" smtClean="0"/>
              <a:t>}</a:t>
            </a:r>
            <a:endParaRPr lang="en-PH" b="1" dirty="0"/>
          </a:p>
        </p:txBody>
      </p:sp>
      <p:sp>
        <p:nvSpPr>
          <p:cNvPr id="3" name="Rectangle 2"/>
          <p:cNvSpPr/>
          <p:nvPr/>
        </p:nvSpPr>
        <p:spPr>
          <a:xfrm>
            <a:off x="1676400" y="2057400"/>
            <a:ext cx="1844040" cy="92202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2200"/>
          </a:p>
        </p:txBody>
      </p:sp>
      <p:sp>
        <p:nvSpPr>
          <p:cNvPr id="4" name="Rectangle 3"/>
          <p:cNvSpPr/>
          <p:nvPr/>
        </p:nvSpPr>
        <p:spPr>
          <a:xfrm>
            <a:off x="1676400" y="3063240"/>
            <a:ext cx="1844040" cy="5029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2200"/>
          </a:p>
        </p:txBody>
      </p:sp>
      <p:sp>
        <p:nvSpPr>
          <p:cNvPr id="5" name="Rectangle 4"/>
          <p:cNvSpPr/>
          <p:nvPr/>
        </p:nvSpPr>
        <p:spPr>
          <a:xfrm>
            <a:off x="1676400" y="4823460"/>
            <a:ext cx="1844040" cy="5029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2200"/>
          </a:p>
        </p:txBody>
      </p:sp>
      <p:sp>
        <p:nvSpPr>
          <p:cNvPr id="6" name="Rectangle 5"/>
          <p:cNvSpPr/>
          <p:nvPr/>
        </p:nvSpPr>
        <p:spPr>
          <a:xfrm>
            <a:off x="1676400" y="3649980"/>
            <a:ext cx="1844040" cy="108966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2200"/>
          </a:p>
        </p:txBody>
      </p:sp>
      <p:sp>
        <p:nvSpPr>
          <p:cNvPr id="7" name="Rectangle 6"/>
          <p:cNvSpPr/>
          <p:nvPr/>
        </p:nvSpPr>
        <p:spPr>
          <a:xfrm>
            <a:off x="1676400" y="5410200"/>
            <a:ext cx="1844040" cy="502920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2200"/>
          </a:p>
        </p:txBody>
      </p:sp>
      <p:sp>
        <p:nvSpPr>
          <p:cNvPr id="8" name="Rectangle 7"/>
          <p:cNvSpPr/>
          <p:nvPr/>
        </p:nvSpPr>
        <p:spPr>
          <a:xfrm>
            <a:off x="1676400" y="5996940"/>
            <a:ext cx="1844040" cy="50292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2200"/>
          </a:p>
        </p:txBody>
      </p:sp>
      <p:sp>
        <p:nvSpPr>
          <p:cNvPr id="9" name="Rectangle 8"/>
          <p:cNvSpPr/>
          <p:nvPr/>
        </p:nvSpPr>
        <p:spPr>
          <a:xfrm>
            <a:off x="1676400" y="6583680"/>
            <a:ext cx="1844040" cy="25146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sz="2200"/>
          </a:p>
        </p:txBody>
      </p:sp>
      <p:sp>
        <p:nvSpPr>
          <p:cNvPr id="11" name="TextBox 10"/>
          <p:cNvSpPr txBox="1"/>
          <p:nvPr/>
        </p:nvSpPr>
        <p:spPr>
          <a:xfrm>
            <a:off x="4945380" y="2667000"/>
            <a:ext cx="37719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640" b="1" i="1" dirty="0"/>
              <a:t>data type function(){</a:t>
            </a:r>
          </a:p>
          <a:p>
            <a:endParaRPr lang="en-PH" sz="2640" b="1" i="1" dirty="0"/>
          </a:p>
          <a:p>
            <a:endParaRPr lang="en-PH" sz="2640" b="1" i="1" dirty="0"/>
          </a:p>
          <a:p>
            <a:endParaRPr lang="en-PH" sz="2640" b="1" i="1" dirty="0"/>
          </a:p>
          <a:p>
            <a:r>
              <a:rPr lang="en-PH" sz="2640" b="1" i="1" dirty="0"/>
              <a:t>}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76400" y="3063240"/>
            <a:ext cx="1844040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640" b="1" i="1" dirty="0"/>
              <a:t>function()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76400" y="4823460"/>
            <a:ext cx="1844040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640" b="1" i="1" dirty="0"/>
              <a:t>function()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76400" y="5996940"/>
            <a:ext cx="1844040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640" b="1" i="1" dirty="0"/>
              <a:t>function() </a:t>
            </a:r>
          </a:p>
        </p:txBody>
      </p:sp>
    </p:spTree>
    <p:extLst>
      <p:ext uri="{BB962C8B-B14F-4D97-AF65-F5344CB8AC3E}">
        <p14:creationId xmlns:p14="http://schemas.microsoft.com/office/powerpoint/2010/main" val="3174943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66667E-6 3.358E-6 L 0.34999 0.0555 " pathEditMode="relative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9166 -4.12581E-6 L 0.35 -0.17761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00" y="-89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5 -0.01111 L 0.35 -0.3330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00" y="-16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11" grpId="0"/>
      <p:bldP spid="12" grpId="0"/>
      <p:bldP spid="13" grpId="0"/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6720" y="2019300"/>
            <a:ext cx="8884920" cy="293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264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	This means that when calling a function with parameters, what we have passed to the function were </a:t>
            </a:r>
            <a:r>
              <a:rPr lang="en-US" sz="2640" b="1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itchFamily="34" charset="0"/>
                <a:cs typeface="Arial" pitchFamily="34" charset="0"/>
              </a:rPr>
              <a:t>copies of their values 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but never the variables themselves. </a:t>
            </a:r>
          </a:p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	</a:t>
            </a:r>
          </a:p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	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10540" y="1348740"/>
            <a:ext cx="880110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20" b="1" dirty="0">
                <a:latin typeface="Arial" pitchFamily="34" charset="0"/>
                <a:cs typeface="Arial" pitchFamily="34" charset="0"/>
              </a:rPr>
              <a:t>Passed </a:t>
            </a:r>
            <a:r>
              <a:rPr lang="en-US" sz="3520" b="1" i="1" dirty="0">
                <a:latin typeface="Arial" pitchFamily="34" charset="0"/>
                <a:cs typeface="Arial" pitchFamily="34" charset="0"/>
              </a:rPr>
              <a:t>By Value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0540" y="4701541"/>
            <a:ext cx="2682240" cy="1717393"/>
          </a:xfrm>
          <a:prstGeom prst="rect">
            <a:avLst/>
          </a:prstGeom>
          <a:solidFill>
            <a:schemeClr val="bg2">
              <a:lumMod val="75000"/>
            </a:schemeClr>
          </a:solidFill>
          <a:ln w="63500" cmpd="thinThick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640" b="1" dirty="0"/>
          </a:p>
          <a:p>
            <a:pPr algn="ctr"/>
            <a:r>
              <a:rPr lang="en-US" sz="2640" b="1" dirty="0"/>
              <a:t>ACTUAL</a:t>
            </a:r>
          </a:p>
          <a:p>
            <a:pPr algn="ctr"/>
            <a:r>
              <a:rPr lang="en-US" sz="2640" b="1" dirty="0"/>
              <a:t>ARGUMENTS</a:t>
            </a:r>
          </a:p>
          <a:p>
            <a:pPr algn="ctr"/>
            <a:endParaRPr lang="en-US" sz="264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377940" y="4617721"/>
            <a:ext cx="2682240" cy="1717393"/>
          </a:xfrm>
          <a:prstGeom prst="rect">
            <a:avLst/>
          </a:prstGeom>
          <a:solidFill>
            <a:schemeClr val="bg2">
              <a:lumMod val="75000"/>
            </a:schemeClr>
          </a:solidFill>
          <a:ln w="63500" cmpd="thinThick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640" b="1" dirty="0"/>
          </a:p>
          <a:p>
            <a:pPr algn="ctr"/>
            <a:r>
              <a:rPr lang="en-US" sz="2640" b="1" dirty="0"/>
              <a:t>FORMAL PARAMETERS</a:t>
            </a:r>
          </a:p>
          <a:p>
            <a:pPr algn="ctr"/>
            <a:endParaRPr lang="en-US" sz="2640" b="1" dirty="0"/>
          </a:p>
        </p:txBody>
      </p:sp>
      <p:sp>
        <p:nvSpPr>
          <p:cNvPr id="6" name="Right Arrow 5"/>
          <p:cNvSpPr/>
          <p:nvPr/>
        </p:nvSpPr>
        <p:spPr>
          <a:xfrm>
            <a:off x="3276600" y="4953000"/>
            <a:ext cx="3017520" cy="117348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0" b="1" dirty="0">
                <a:solidFill>
                  <a:schemeClr val="tx1"/>
                </a:solidFill>
              </a:rPr>
              <a:t>COPY</a:t>
            </a:r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77940" y="3947161"/>
            <a:ext cx="259842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80" b="1" dirty="0"/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261159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46389" y="933116"/>
            <a:ext cx="5495672" cy="4985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2640" b="1" dirty="0">
                <a:latin typeface="Arial" pitchFamily="34" charset="0"/>
                <a:cs typeface="Arial" pitchFamily="34" charset="0"/>
              </a:rPr>
              <a:t>Example No. 1: Passed </a:t>
            </a:r>
            <a:r>
              <a:rPr lang="en-US" sz="2640" b="1" i="1" dirty="0">
                <a:latin typeface="Arial" pitchFamily="34" charset="0"/>
                <a:cs typeface="Arial" pitchFamily="34" charset="0"/>
              </a:rPr>
              <a:t>By Value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02920" y="1519856"/>
            <a:ext cx="5029200" cy="578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760" dirty="0"/>
              <a:t>#include&lt;</a:t>
            </a:r>
            <a:r>
              <a:rPr lang="en-PH" sz="1760" dirty="0" err="1"/>
              <a:t>iostream</a:t>
            </a:r>
            <a:r>
              <a:rPr lang="en-PH" sz="1760" dirty="0"/>
              <a:t>&gt;</a:t>
            </a:r>
          </a:p>
          <a:p>
            <a:endParaRPr lang="en-PH" sz="1760" dirty="0" smtClean="0"/>
          </a:p>
          <a:p>
            <a:r>
              <a:rPr lang="en-PH" sz="1760" dirty="0" smtClean="0"/>
              <a:t>using </a:t>
            </a:r>
            <a:r>
              <a:rPr lang="en-PH" sz="1760" dirty="0"/>
              <a:t>namespace std;</a:t>
            </a:r>
          </a:p>
          <a:p>
            <a:r>
              <a:rPr lang="en-PH" sz="1760" dirty="0"/>
              <a:t> </a:t>
            </a:r>
          </a:p>
          <a:p>
            <a:r>
              <a:rPr lang="en-PH" sz="1760" dirty="0" err="1"/>
              <a:t>int</a:t>
            </a:r>
            <a:r>
              <a:rPr lang="en-PH" sz="1760" dirty="0"/>
              <a:t> sum(</a:t>
            </a:r>
            <a:r>
              <a:rPr lang="en-PH" sz="1760" dirty="0" err="1"/>
              <a:t>int</a:t>
            </a:r>
            <a:r>
              <a:rPr lang="en-PH" sz="1760" dirty="0"/>
              <a:t> </a:t>
            </a:r>
            <a:r>
              <a:rPr lang="en-PH" sz="1760" dirty="0" err="1"/>
              <a:t>a,int</a:t>
            </a:r>
            <a:r>
              <a:rPr lang="en-PH" sz="1760" dirty="0"/>
              <a:t> b){</a:t>
            </a:r>
          </a:p>
          <a:p>
            <a:r>
              <a:rPr lang="en-PH" sz="1760" dirty="0" err="1"/>
              <a:t>int</a:t>
            </a:r>
            <a:r>
              <a:rPr lang="en-PH" sz="1760" dirty="0"/>
              <a:t> s;</a:t>
            </a:r>
          </a:p>
          <a:p>
            <a:r>
              <a:rPr lang="en-PH" sz="1760" dirty="0"/>
              <a:t>s=</a:t>
            </a:r>
            <a:r>
              <a:rPr lang="en-PH" sz="1760" dirty="0" err="1"/>
              <a:t>a+b</a:t>
            </a:r>
            <a:r>
              <a:rPr lang="en-PH" sz="1760" dirty="0"/>
              <a:t>;</a:t>
            </a:r>
          </a:p>
          <a:p>
            <a:r>
              <a:rPr lang="en-PH" sz="1760" dirty="0"/>
              <a:t>return s;</a:t>
            </a:r>
          </a:p>
          <a:p>
            <a:r>
              <a:rPr lang="en-PH" sz="1760" dirty="0"/>
              <a:t>}</a:t>
            </a:r>
          </a:p>
          <a:p>
            <a:endParaRPr lang="en-PH" sz="1760" dirty="0"/>
          </a:p>
          <a:p>
            <a:r>
              <a:rPr lang="en-PH" sz="1760" dirty="0" err="1"/>
              <a:t>int</a:t>
            </a:r>
            <a:r>
              <a:rPr lang="en-PH" sz="1760" dirty="0"/>
              <a:t> main () { </a:t>
            </a:r>
          </a:p>
          <a:p>
            <a:r>
              <a:rPr lang="en-PH" sz="1760" dirty="0" err="1"/>
              <a:t>int</a:t>
            </a:r>
            <a:r>
              <a:rPr lang="en-PH" sz="1760" dirty="0"/>
              <a:t> ans,n1,n2;</a:t>
            </a:r>
          </a:p>
          <a:p>
            <a:r>
              <a:rPr lang="en-PH" sz="1760" dirty="0" err="1"/>
              <a:t>cout</a:t>
            </a:r>
            <a:r>
              <a:rPr lang="en-PH" sz="1760" dirty="0"/>
              <a:t>&lt;&lt;"Enter first number:";</a:t>
            </a:r>
          </a:p>
          <a:p>
            <a:r>
              <a:rPr lang="en-PH" sz="1760" dirty="0" err="1"/>
              <a:t>cin</a:t>
            </a:r>
            <a:r>
              <a:rPr lang="en-PH" sz="1760" dirty="0"/>
              <a:t>&gt;&gt;n1;</a:t>
            </a:r>
          </a:p>
          <a:p>
            <a:r>
              <a:rPr lang="en-PH" sz="1760" dirty="0" err="1"/>
              <a:t>cout</a:t>
            </a:r>
            <a:r>
              <a:rPr lang="en-PH" sz="1760" dirty="0"/>
              <a:t>&lt;&lt;"Enter second number:";</a:t>
            </a:r>
          </a:p>
          <a:p>
            <a:r>
              <a:rPr lang="en-PH" sz="1760" dirty="0" err="1"/>
              <a:t>cin</a:t>
            </a:r>
            <a:r>
              <a:rPr lang="en-PH" sz="1760" dirty="0"/>
              <a:t>&gt;&gt;n2;</a:t>
            </a:r>
          </a:p>
          <a:p>
            <a:r>
              <a:rPr lang="en-PH" sz="1760" dirty="0" err="1"/>
              <a:t>ans</a:t>
            </a:r>
            <a:r>
              <a:rPr lang="en-PH" sz="1760" dirty="0"/>
              <a:t>=sum(n1,n2);</a:t>
            </a:r>
          </a:p>
          <a:p>
            <a:r>
              <a:rPr lang="en-PH" sz="1760" dirty="0" err="1"/>
              <a:t>cout</a:t>
            </a:r>
            <a:r>
              <a:rPr lang="en-PH" sz="1760" dirty="0"/>
              <a:t> &lt;&lt;"The result is "&lt;&lt;</a:t>
            </a:r>
            <a:r>
              <a:rPr lang="en-PH" sz="1760" dirty="0" err="1"/>
              <a:t>ans</a:t>
            </a:r>
            <a:r>
              <a:rPr lang="en-PH" sz="1760" dirty="0"/>
              <a:t>; </a:t>
            </a:r>
          </a:p>
          <a:p>
            <a:r>
              <a:rPr lang="en-PH" sz="1760" dirty="0" smtClean="0"/>
              <a:t>return </a:t>
            </a:r>
            <a:r>
              <a:rPr lang="en-PH" sz="1760" dirty="0"/>
              <a:t>0; </a:t>
            </a:r>
          </a:p>
          <a:p>
            <a:r>
              <a:rPr lang="en-PH" sz="1760" dirty="0"/>
              <a:t>}</a:t>
            </a:r>
          </a:p>
          <a:p>
            <a:endParaRPr lang="en-PH" sz="1760" dirty="0"/>
          </a:p>
        </p:txBody>
      </p:sp>
      <p:sp>
        <p:nvSpPr>
          <p:cNvPr id="8" name="TextBox 7"/>
          <p:cNvSpPr txBox="1"/>
          <p:nvPr/>
        </p:nvSpPr>
        <p:spPr>
          <a:xfrm>
            <a:off x="5532120" y="1828800"/>
            <a:ext cx="368808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520" dirty="0" err="1"/>
              <a:t>int</a:t>
            </a:r>
            <a:r>
              <a:rPr lang="en-PH" sz="3520" dirty="0"/>
              <a:t> sum(</a:t>
            </a:r>
            <a:r>
              <a:rPr lang="en-PH" sz="3520" dirty="0" err="1"/>
              <a:t>int</a:t>
            </a:r>
            <a:r>
              <a:rPr lang="en-PH" sz="3520" dirty="0"/>
              <a:t> </a:t>
            </a:r>
            <a:r>
              <a:rPr lang="en-PH" sz="3520" dirty="0" err="1"/>
              <a:t>a,int</a:t>
            </a:r>
            <a:r>
              <a:rPr lang="en-PH" sz="3520" dirty="0"/>
              <a:t> b)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83580" y="4846320"/>
            <a:ext cx="3604260" cy="117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3520" dirty="0" err="1"/>
              <a:t>ans</a:t>
            </a:r>
            <a:r>
              <a:rPr lang="en-PH" sz="3520" dirty="0"/>
              <a:t>=sum(n1,n2);</a:t>
            </a:r>
          </a:p>
          <a:p>
            <a:endParaRPr lang="en-PH" sz="3520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7795260" y="2415540"/>
            <a:ext cx="0" cy="2598420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8465820" y="2415540"/>
            <a:ext cx="251460" cy="2598420"/>
          </a:xfrm>
          <a:prstGeom prst="straightConnector1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364480" y="5863621"/>
            <a:ext cx="4107180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640" b="1" i="1" dirty="0"/>
              <a:t>If n1=3, n2=5 then a=3, b=5. </a:t>
            </a:r>
          </a:p>
        </p:txBody>
      </p:sp>
    </p:spTree>
    <p:extLst>
      <p:ext uri="{BB962C8B-B14F-4D97-AF65-F5344CB8AC3E}">
        <p14:creationId xmlns:p14="http://schemas.microsoft.com/office/powerpoint/2010/main" val="2469906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800" decel="100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8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" y="1219200"/>
            <a:ext cx="829818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70" dirty="0">
                <a:latin typeface="Arial" pitchFamily="34" charset="0"/>
                <a:cs typeface="Arial" pitchFamily="34" charset="0"/>
              </a:rPr>
              <a:t>#include&lt;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iostream.h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&gt;</a:t>
            </a:r>
          </a:p>
          <a:p>
            <a:endParaRPr lang="en-US" sz="1870" dirty="0">
              <a:latin typeface="Arial" pitchFamily="34" charset="0"/>
              <a:cs typeface="Arial" pitchFamily="34" charset="0"/>
            </a:endParaRPr>
          </a:p>
          <a:p>
            <a:r>
              <a:rPr lang="en-US" sz="1870" dirty="0">
                <a:latin typeface="Arial" pitchFamily="34" charset="0"/>
                <a:cs typeface="Arial" pitchFamily="34" charset="0"/>
              </a:rPr>
              <a:t>void 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PassbyValue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(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x,int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 y);</a:t>
            </a:r>
          </a:p>
          <a:p>
            <a:r>
              <a:rPr lang="en-US" sz="1870" dirty="0" err="1">
                <a:latin typeface="Arial" pitchFamily="34" charset="0"/>
                <a:cs typeface="Arial" pitchFamily="34" charset="0"/>
              </a:rPr>
              <a:t>i</a:t>
            </a:r>
            <a:r>
              <a:rPr lang="en-US" sz="1870" dirty="0" err="1" smtClean="0">
                <a:latin typeface="Arial" pitchFamily="34" charset="0"/>
                <a:cs typeface="Arial" pitchFamily="34" charset="0"/>
              </a:rPr>
              <a:t>nt</a:t>
            </a:r>
            <a:r>
              <a:rPr lang="en-US" sz="1870" dirty="0" smtClean="0">
                <a:latin typeface="Arial" pitchFamily="34" charset="0"/>
                <a:cs typeface="Arial" pitchFamily="34" charset="0"/>
              </a:rPr>
              <a:t> main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(){</a:t>
            </a:r>
          </a:p>
          <a:p>
            <a:r>
              <a:rPr lang="en-US" sz="187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 x=1,y=10;</a:t>
            </a:r>
          </a:p>
          <a:p>
            <a:r>
              <a:rPr lang="en-US" sz="1870" dirty="0" err="1">
                <a:latin typeface="Arial" pitchFamily="34" charset="0"/>
                <a:cs typeface="Arial" pitchFamily="34" charset="0"/>
              </a:rPr>
              <a:t>clrscr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();</a:t>
            </a:r>
          </a:p>
          <a:p>
            <a:r>
              <a:rPr lang="en-US" sz="1870" dirty="0" err="1">
                <a:latin typeface="Arial" pitchFamily="34" charset="0"/>
                <a:cs typeface="Arial" pitchFamily="34" charset="0"/>
              </a:rPr>
              <a:t>PassbyValue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(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x,y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);</a:t>
            </a:r>
          </a:p>
          <a:p>
            <a:r>
              <a:rPr lang="en-US" sz="187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&lt;&lt;"\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nWhat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 happens after calling the function...\n"&lt;&lt;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endl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;</a:t>
            </a:r>
          </a:p>
          <a:p>
            <a:r>
              <a:rPr lang="en-US" sz="187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&lt;&lt;"Value of x: "&lt;&lt;x&lt;&lt;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endl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;</a:t>
            </a:r>
          </a:p>
          <a:p>
            <a:r>
              <a:rPr lang="en-US" sz="187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&lt;&lt;"\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nValue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 of y: "&lt;&lt;y&lt;&lt;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endl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;</a:t>
            </a:r>
          </a:p>
          <a:p>
            <a:r>
              <a:rPr lang="en-US" sz="1870" dirty="0">
                <a:latin typeface="Arial" pitchFamily="34" charset="0"/>
                <a:cs typeface="Arial" pitchFamily="34" charset="0"/>
              </a:rPr>
              <a:t>r</a:t>
            </a:r>
            <a:r>
              <a:rPr lang="en-US" sz="1870" dirty="0" smtClean="0">
                <a:latin typeface="Arial" pitchFamily="34" charset="0"/>
                <a:cs typeface="Arial" pitchFamily="34" charset="0"/>
              </a:rPr>
              <a:t>eturn 0;</a:t>
            </a:r>
            <a:endParaRPr lang="en-US" sz="1870" dirty="0">
              <a:latin typeface="Arial" pitchFamily="34" charset="0"/>
              <a:cs typeface="Arial" pitchFamily="34" charset="0"/>
            </a:endParaRPr>
          </a:p>
          <a:p>
            <a:r>
              <a:rPr lang="en-US" sz="1870" dirty="0">
                <a:latin typeface="Arial" pitchFamily="34" charset="0"/>
                <a:cs typeface="Arial" pitchFamily="34" charset="0"/>
              </a:rPr>
              <a:t>}</a:t>
            </a:r>
          </a:p>
          <a:p>
            <a:endParaRPr lang="en-US" sz="1870" dirty="0">
              <a:latin typeface="Arial" pitchFamily="34" charset="0"/>
              <a:cs typeface="Arial" pitchFamily="34" charset="0"/>
            </a:endParaRPr>
          </a:p>
          <a:p>
            <a:r>
              <a:rPr lang="en-US" sz="1870" dirty="0">
                <a:latin typeface="Arial" pitchFamily="34" charset="0"/>
                <a:cs typeface="Arial" pitchFamily="34" charset="0"/>
              </a:rPr>
              <a:t>void 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PassbyValue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(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 a, 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 b){</a:t>
            </a:r>
          </a:p>
          <a:p>
            <a:r>
              <a:rPr lang="en-US" sz="187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&lt;&lt;"When passed to function as value parameter...\n";</a:t>
            </a:r>
          </a:p>
          <a:p>
            <a:r>
              <a:rPr lang="en-US" sz="1870" dirty="0">
                <a:latin typeface="Arial" pitchFamily="34" charset="0"/>
                <a:cs typeface="Arial" pitchFamily="34" charset="0"/>
              </a:rPr>
              <a:t>a++;</a:t>
            </a:r>
          </a:p>
          <a:p>
            <a:r>
              <a:rPr lang="en-US" sz="1870" dirty="0">
                <a:latin typeface="Arial" pitchFamily="34" charset="0"/>
                <a:cs typeface="Arial" pitchFamily="34" charset="0"/>
              </a:rPr>
              <a:t>b--;</a:t>
            </a:r>
          </a:p>
          <a:p>
            <a:r>
              <a:rPr lang="en-US" sz="187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&lt;&lt;"\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nValue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 of x: "&lt;&lt;a&lt;&lt;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endl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;</a:t>
            </a:r>
          </a:p>
          <a:p>
            <a:r>
              <a:rPr lang="en-US" sz="187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&lt;&lt;"\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nValue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 of y: "&lt;&lt;b&lt;&lt;</a:t>
            </a:r>
            <a:r>
              <a:rPr lang="en-US" sz="1870" dirty="0" err="1">
                <a:latin typeface="Arial" pitchFamily="34" charset="0"/>
                <a:cs typeface="Arial" pitchFamily="34" charset="0"/>
              </a:rPr>
              <a:t>endl</a:t>
            </a:r>
            <a:r>
              <a:rPr lang="en-US" sz="1870" dirty="0">
                <a:latin typeface="Arial" pitchFamily="34" charset="0"/>
                <a:cs typeface="Arial" pitchFamily="34" charset="0"/>
              </a:rPr>
              <a:t>;</a:t>
            </a:r>
          </a:p>
          <a:p>
            <a:r>
              <a:rPr lang="en-US" sz="1870" dirty="0">
                <a:latin typeface="Arial" pitchFamily="34" charset="0"/>
                <a:cs typeface="Arial" pitchFamily="34" charset="0"/>
              </a:rPr>
              <a:t>}</a:t>
            </a:r>
          </a:p>
        </p:txBody>
      </p:sp>
      <p:sp>
        <p:nvSpPr>
          <p:cNvPr id="3" name="Rectangle 2"/>
          <p:cNvSpPr/>
          <p:nvPr/>
        </p:nvSpPr>
        <p:spPr>
          <a:xfrm>
            <a:off x="390160" y="716280"/>
            <a:ext cx="5495672" cy="4985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2640" b="1" dirty="0">
                <a:latin typeface="Arial" pitchFamily="34" charset="0"/>
                <a:cs typeface="Arial" pitchFamily="34" charset="0"/>
              </a:rPr>
              <a:t>Example No. 2: Passed </a:t>
            </a:r>
            <a:r>
              <a:rPr lang="en-US" sz="2640" b="1" i="1" dirty="0">
                <a:latin typeface="Arial" pitchFamily="34" charset="0"/>
                <a:cs typeface="Arial" pitchFamily="34" charset="0"/>
              </a:rPr>
              <a:t>By Value </a:t>
            </a:r>
          </a:p>
        </p:txBody>
      </p:sp>
    </p:spTree>
    <p:extLst>
      <p:ext uri="{BB962C8B-B14F-4D97-AF65-F5344CB8AC3E}">
        <p14:creationId xmlns:p14="http://schemas.microsoft.com/office/powerpoint/2010/main" val="1657776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0560" y="952501"/>
            <a:ext cx="871728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80" b="1" dirty="0">
                <a:latin typeface="Arial" pitchFamily="34" charset="0"/>
                <a:cs typeface="Arial" pitchFamily="34" charset="0"/>
              </a:rPr>
              <a:t>Output: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66850" y="2068355"/>
            <a:ext cx="7124700" cy="3635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09161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9580" y="1171359"/>
            <a:ext cx="8884920" cy="659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640" b="1" dirty="0">
                <a:latin typeface="Arial" pitchFamily="34" charset="0"/>
                <a:cs typeface="Arial" pitchFamily="34" charset="0"/>
              </a:rPr>
              <a:t>	</a:t>
            </a:r>
          </a:p>
          <a:p>
            <a:pPr algn="just"/>
            <a:r>
              <a:rPr lang="en-US" sz="2640" b="1" dirty="0">
                <a:latin typeface="Arial" pitchFamily="34" charset="0"/>
                <a:cs typeface="Arial" pitchFamily="34" charset="0"/>
              </a:rPr>
              <a:t>	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In some cases where you need to manipulate from inside a function the value of an external variable we can use arguments passed by reference.</a:t>
            </a:r>
          </a:p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	In the declaration, the type of each parameter was followed by an ampersand sign (&amp;). This ampersand is what specifies that their corresponding arguments are to be passed </a:t>
            </a:r>
            <a:r>
              <a:rPr lang="en-US" sz="2640" i="1" dirty="0">
                <a:latin typeface="Arial" pitchFamily="34" charset="0"/>
                <a:cs typeface="Arial" pitchFamily="34" charset="0"/>
              </a:rPr>
              <a:t>by reference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 instead of </a:t>
            </a:r>
            <a:r>
              <a:rPr lang="en-US" sz="2640" i="1" dirty="0">
                <a:latin typeface="Arial" pitchFamily="34" charset="0"/>
                <a:cs typeface="Arial" pitchFamily="34" charset="0"/>
              </a:rPr>
              <a:t>by value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.</a:t>
            </a:r>
          </a:p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	When a variable is passed by reference we are not passing a copy of its value, but we are somehow </a:t>
            </a:r>
            <a:r>
              <a:rPr lang="en-US" sz="2640" b="1" i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passing the variable itself 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to the function and any modification that we do to the local variables will have an effect in their counterpart variables passed as arguments in the call to the function.</a:t>
            </a:r>
            <a:br>
              <a:rPr lang="en-US" sz="2640" dirty="0">
                <a:latin typeface="Arial" pitchFamily="34" charset="0"/>
                <a:cs typeface="Arial" pitchFamily="34" charset="0"/>
              </a:rPr>
            </a:br>
            <a:endParaRPr lang="en-US" sz="264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	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00" y="847276"/>
            <a:ext cx="880110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20" b="1" dirty="0">
                <a:latin typeface="Arial" pitchFamily="34" charset="0"/>
                <a:cs typeface="Arial" pitchFamily="34" charset="0"/>
              </a:rPr>
              <a:t>Passed </a:t>
            </a:r>
            <a:r>
              <a:rPr lang="en-US" sz="3520" b="1" i="1" dirty="0">
                <a:latin typeface="Arial" pitchFamily="34" charset="0"/>
                <a:cs typeface="Arial" pitchFamily="34" charset="0"/>
              </a:rPr>
              <a:t>By Reference</a:t>
            </a:r>
          </a:p>
        </p:txBody>
      </p:sp>
    </p:spTree>
    <p:extLst>
      <p:ext uri="{BB962C8B-B14F-4D97-AF65-F5344CB8AC3E}">
        <p14:creationId xmlns:p14="http://schemas.microsoft.com/office/powerpoint/2010/main" val="4068400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86740" y="2720341"/>
            <a:ext cx="2682240" cy="1717393"/>
          </a:xfrm>
          <a:prstGeom prst="rect">
            <a:avLst/>
          </a:prstGeom>
          <a:solidFill>
            <a:schemeClr val="bg2">
              <a:lumMod val="75000"/>
            </a:schemeClr>
          </a:solidFill>
          <a:ln w="63500" cmpd="thinThick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640" b="1" dirty="0"/>
          </a:p>
          <a:p>
            <a:pPr algn="ctr"/>
            <a:r>
              <a:rPr lang="en-US" sz="2640" b="1" dirty="0"/>
              <a:t>ACTUAL</a:t>
            </a:r>
          </a:p>
          <a:p>
            <a:pPr algn="ctr"/>
            <a:r>
              <a:rPr lang="en-US" sz="2640" b="1" dirty="0"/>
              <a:t>ARGUMENTS</a:t>
            </a:r>
          </a:p>
          <a:p>
            <a:pPr algn="ctr"/>
            <a:endParaRPr lang="en-US" sz="264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6454140" y="2636521"/>
            <a:ext cx="2682240" cy="1717393"/>
          </a:xfrm>
          <a:prstGeom prst="rect">
            <a:avLst/>
          </a:prstGeom>
          <a:solidFill>
            <a:schemeClr val="bg2">
              <a:lumMod val="75000"/>
            </a:schemeClr>
          </a:solidFill>
          <a:ln w="63500" cmpd="thinThick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640" b="1" dirty="0"/>
          </a:p>
          <a:p>
            <a:pPr algn="ctr"/>
            <a:r>
              <a:rPr lang="en-US" sz="2640" b="1" dirty="0"/>
              <a:t>FORMAL PARAMETERS</a:t>
            </a:r>
          </a:p>
          <a:p>
            <a:pPr algn="ctr"/>
            <a:endParaRPr lang="en-US" sz="2640" b="1" dirty="0"/>
          </a:p>
        </p:txBody>
      </p:sp>
      <p:sp>
        <p:nvSpPr>
          <p:cNvPr id="4" name="Right Arrow 3"/>
          <p:cNvSpPr/>
          <p:nvPr/>
        </p:nvSpPr>
        <p:spPr>
          <a:xfrm>
            <a:off x="3352800" y="2971800"/>
            <a:ext cx="3017520" cy="117348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0" b="1" dirty="0">
                <a:solidFill>
                  <a:schemeClr val="tx1"/>
                </a:solidFill>
              </a:rPr>
              <a:t>COPY</a:t>
            </a:r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537960" y="1965961"/>
            <a:ext cx="2598420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80" b="1" dirty="0"/>
              <a:t>FUNCTION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600383" y="1127760"/>
            <a:ext cx="4310795" cy="5663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3080" b="1" dirty="0">
                <a:latin typeface="Arial" pitchFamily="34" charset="0"/>
                <a:cs typeface="Arial" pitchFamily="34" charset="0"/>
              </a:rPr>
              <a:t>Passed </a:t>
            </a:r>
            <a:r>
              <a:rPr lang="en-US" sz="3080" b="1" i="1" dirty="0">
                <a:latin typeface="Arial" pitchFamily="34" charset="0"/>
                <a:cs typeface="Arial" pitchFamily="34" charset="0"/>
              </a:rPr>
              <a:t>By Reference </a:t>
            </a:r>
          </a:p>
        </p:txBody>
      </p:sp>
      <p:sp>
        <p:nvSpPr>
          <p:cNvPr id="10" name="Bent-Up Arrow 9"/>
          <p:cNvSpPr/>
          <p:nvPr/>
        </p:nvSpPr>
        <p:spPr>
          <a:xfrm flipH="1">
            <a:off x="1341120" y="4480560"/>
            <a:ext cx="6202680" cy="2179320"/>
          </a:xfrm>
          <a:prstGeom prst="bentUp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  <p:sp>
        <p:nvSpPr>
          <p:cNvPr id="11" name="Rectangle 10"/>
          <p:cNvSpPr/>
          <p:nvPr/>
        </p:nvSpPr>
        <p:spPr>
          <a:xfrm>
            <a:off x="7543800" y="4396740"/>
            <a:ext cx="586740" cy="226314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43272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/>
      <p:bldP spid="6" grpId="0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000" y="1473428"/>
            <a:ext cx="704088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itchFamily="34" charset="0"/>
                <a:cs typeface="Arial" pitchFamily="34" charset="0"/>
              </a:rPr>
              <a:t>#include &lt;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iostream.h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&gt;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void </a:t>
            </a:r>
            <a:r>
              <a:rPr lang="en-US" sz="2200" b="1" i="1" dirty="0">
                <a:latin typeface="Arial" pitchFamily="34" charset="0"/>
                <a:cs typeface="Arial" pitchFamily="34" charset="0"/>
              </a:rPr>
              <a:t>Duplicate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&amp; a,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&amp; b,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&amp; c)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{  a*=2;  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   b*=2;  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   c*=2;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} 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main (){  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x=1, y=3, z=7;  </a:t>
            </a:r>
          </a:p>
          <a:p>
            <a:r>
              <a:rPr lang="en-US" sz="2200" b="1" i="1" dirty="0">
                <a:latin typeface="Arial" pitchFamily="34" charset="0"/>
                <a:cs typeface="Arial" pitchFamily="34" charset="0"/>
              </a:rPr>
              <a:t>Duplicate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(x, y, z);  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&lt;&lt; "x=" &lt;&lt; x &lt;&lt; ", y=" &lt;&lt; y &lt;&lt; ", z=" &lt;&lt; z;</a:t>
            </a:r>
          </a:p>
          <a:p>
            <a:r>
              <a:rPr lang="en-US" sz="2200" dirty="0" smtClean="0">
                <a:latin typeface="Arial" pitchFamily="34" charset="0"/>
                <a:cs typeface="Arial" pitchFamily="34" charset="0"/>
              </a:rPr>
              <a:t>return 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0;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}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789182"/>
            <a:ext cx="6239209" cy="4985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2640" b="1" dirty="0">
                <a:latin typeface="Arial" pitchFamily="34" charset="0"/>
                <a:cs typeface="Arial" pitchFamily="34" charset="0"/>
              </a:rPr>
              <a:t>Example No. 1: Passed </a:t>
            </a:r>
            <a:r>
              <a:rPr lang="en-US" sz="2640" b="1" i="1" dirty="0">
                <a:latin typeface="Arial" pitchFamily="34" charset="0"/>
                <a:cs typeface="Arial" pitchFamily="34" charset="0"/>
              </a:rPr>
              <a:t>By Reference </a:t>
            </a:r>
          </a:p>
        </p:txBody>
      </p:sp>
      <p:sp>
        <p:nvSpPr>
          <p:cNvPr id="5" name="Rectangle 4"/>
          <p:cNvSpPr/>
          <p:nvPr/>
        </p:nvSpPr>
        <p:spPr>
          <a:xfrm>
            <a:off x="6721809" y="2514600"/>
            <a:ext cx="3017520" cy="110799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200" b="1" dirty="0">
                <a:latin typeface="Arial" pitchFamily="34" charset="0"/>
                <a:cs typeface="Arial" pitchFamily="34" charset="0"/>
              </a:rPr>
              <a:t>Output:</a:t>
            </a:r>
          </a:p>
          <a:p>
            <a:endParaRPr lang="en-US" sz="2200" b="1" dirty="0">
              <a:latin typeface="Arial" pitchFamily="34" charset="0"/>
              <a:cs typeface="Arial" pitchFamily="34" charset="0"/>
            </a:endParaRPr>
          </a:p>
          <a:p>
            <a:r>
              <a:rPr lang="en-US" sz="2200" b="1" dirty="0">
                <a:latin typeface="Arial" pitchFamily="34" charset="0"/>
                <a:cs typeface="Arial" pitchFamily="34" charset="0"/>
              </a:rPr>
              <a:t>x=2, y=6, z=14</a:t>
            </a:r>
          </a:p>
        </p:txBody>
      </p:sp>
    </p:spTree>
    <p:extLst>
      <p:ext uri="{BB962C8B-B14F-4D97-AF65-F5344CB8AC3E}">
        <p14:creationId xmlns:p14="http://schemas.microsoft.com/office/powerpoint/2010/main" val="1992176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ttp://www.cplusplus.com/doc/tutorial/functions2/function_by_reference.gif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" y="1546150"/>
            <a:ext cx="8382000" cy="2346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762000" y="4191000"/>
            <a:ext cx="854964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	To explain it in another way, we associate a, b and c with the arguments passed on the function call (x, y and z) and any change that we do on a within the function will affect the value of x outside it. Any change that we do on b will affect y, and the same with c and z.</a:t>
            </a:r>
          </a:p>
        </p:txBody>
      </p:sp>
    </p:spTree>
    <p:extLst>
      <p:ext uri="{BB962C8B-B14F-4D97-AF65-F5344CB8AC3E}">
        <p14:creationId xmlns:p14="http://schemas.microsoft.com/office/powerpoint/2010/main" val="54974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2600" y="1619813"/>
            <a:ext cx="79629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Arial" pitchFamily="34" charset="0"/>
                <a:cs typeface="Arial" pitchFamily="34" charset="0"/>
              </a:rPr>
              <a:t>#include&lt;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iostream.h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&gt;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void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prevnext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(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x,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&amp;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prev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,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&amp; next){  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prev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= x-1;  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next = x+1;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} 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main (){  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x=100, y, z;  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prevnext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(x, y, z);  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&lt;&lt; "Previous=" &lt;&lt; y &lt;&lt; ", Next=" &lt;&lt; z;</a:t>
            </a:r>
          </a:p>
          <a:p>
            <a:r>
              <a:rPr lang="en-US" sz="2200" dirty="0" smtClean="0">
                <a:latin typeface="Arial" pitchFamily="34" charset="0"/>
                <a:cs typeface="Arial" pitchFamily="34" charset="0"/>
              </a:rPr>
              <a:t>return 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0;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}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46740" y="3276600"/>
            <a:ext cx="3017520" cy="144655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200" b="1" dirty="0">
                <a:latin typeface="Arial" pitchFamily="34" charset="0"/>
                <a:cs typeface="Arial" pitchFamily="34" charset="0"/>
              </a:rPr>
              <a:t>Output:</a:t>
            </a:r>
          </a:p>
          <a:p>
            <a:endParaRPr lang="en-US" sz="2200" b="1" dirty="0">
              <a:latin typeface="Arial" pitchFamily="34" charset="0"/>
              <a:cs typeface="Arial" pitchFamily="34" charset="0"/>
            </a:endParaRPr>
          </a:p>
          <a:p>
            <a:r>
              <a:rPr lang="en-US" sz="2200" b="1" dirty="0">
                <a:latin typeface="Arial" pitchFamily="34" charset="0"/>
                <a:cs typeface="Arial" pitchFamily="34" charset="0"/>
              </a:rPr>
              <a:t>Previous=99 Next=101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1019387"/>
            <a:ext cx="6239209" cy="4985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sz="2640" b="1" dirty="0">
                <a:latin typeface="Arial" pitchFamily="34" charset="0"/>
                <a:cs typeface="Arial" pitchFamily="34" charset="0"/>
              </a:rPr>
              <a:t>Example No. 2: Passed </a:t>
            </a:r>
            <a:r>
              <a:rPr lang="en-US" sz="2640" b="1" i="1" dirty="0">
                <a:latin typeface="Arial" pitchFamily="34" charset="0"/>
                <a:cs typeface="Arial" pitchFamily="34" charset="0"/>
              </a:rPr>
              <a:t>By Reference </a:t>
            </a:r>
          </a:p>
        </p:txBody>
      </p:sp>
    </p:spTree>
    <p:extLst>
      <p:ext uri="{BB962C8B-B14F-4D97-AF65-F5344CB8AC3E}">
        <p14:creationId xmlns:p14="http://schemas.microsoft.com/office/powerpoint/2010/main" val="141412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ext Box 1"/>
          <p:cNvSpPr txBox="1">
            <a:spLocks noChangeArrowheads="1"/>
          </p:cNvSpPr>
          <p:nvPr/>
        </p:nvSpPr>
        <p:spPr bwMode="auto">
          <a:xfrm>
            <a:off x="5297805" y="1082623"/>
            <a:ext cx="4295775" cy="5050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0584" tIns="50292" rIns="100584" bIns="50292" numCol="1" anchor="t" anchorCtr="0" compatLnSpc="1">
            <a:prstTxWarp prst="textNoShape">
              <a:avLst/>
            </a:prstTxWarp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void Welcome(){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&lt;&lt;"Welcome";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}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void Program(){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&lt;&lt;"\</a:t>
            </a: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nIt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 has been a wonderful day!\n";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Welcome();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}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void Closing(){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&lt;&lt;"\</a:t>
            </a: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nThank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 you for using C++";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}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void Body(){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&lt;&lt;"everybody\n";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Closing();</a:t>
            </a:r>
            <a:endParaRPr lang="en-US" sz="2200" dirty="0">
              <a:latin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}</a:t>
            </a:r>
            <a:endParaRPr lang="en-US" sz="2200" dirty="0">
              <a:latin typeface="Arial" pitchFamily="34" charset="0"/>
            </a:endParaRPr>
          </a:p>
          <a:p>
            <a:pPr defTabSz="1005840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200" dirty="0">
              <a:latin typeface="Arial" pitchFamily="34" charset="0"/>
            </a:endParaRPr>
          </a:p>
        </p:txBody>
      </p:sp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457200" y="1312277"/>
            <a:ext cx="10058400" cy="585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0584" tIns="50292" rIns="100584" bIns="50292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#include&lt;</a:t>
            </a: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iostream.h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&gt;</a:t>
            </a:r>
            <a:endParaRPr lang="en-US" sz="264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 smtClean="0">
                <a:latin typeface="Arial" pitchFamily="34" charset="0"/>
                <a:ea typeface="Times New Roman" pitchFamily="18" charset="0"/>
                <a:cs typeface="Arial" pitchFamily="34" charset="0"/>
              </a:rPr>
              <a:t>void 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Welcome();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void Program();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void Closing();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void Body();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200" dirty="0" smtClean="0"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i</a:t>
            </a:r>
            <a:r>
              <a:rPr lang="en-US" sz="2200" dirty="0" err="1" smtClean="0">
                <a:latin typeface="Arial" pitchFamily="34" charset="0"/>
                <a:ea typeface="Times New Roman" pitchFamily="18" charset="0"/>
                <a:cs typeface="Arial" pitchFamily="34" charset="0"/>
              </a:rPr>
              <a:t>nt</a:t>
            </a:r>
            <a:r>
              <a:rPr lang="en-US" sz="2200" dirty="0" smtClean="0">
                <a:latin typeface="Arial" pitchFamily="34" charset="0"/>
                <a:ea typeface="Times New Roman" pitchFamily="18" charset="0"/>
                <a:cs typeface="Arial" pitchFamily="34" charset="0"/>
              </a:rPr>
              <a:t> main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()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{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 err="1" smtClean="0">
                <a:latin typeface="Arial" pitchFamily="34" charset="0"/>
                <a:ea typeface="Times New Roman" pitchFamily="18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&lt;&lt;"Good afternoon!\n\n";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Welcome();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&lt;&lt;" to the World of C++";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&lt;&lt;"\</a:t>
            </a: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nIt's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 nice to see you.";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Program();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 err="1">
                <a:latin typeface="Arial" pitchFamily="34" charset="0"/>
                <a:ea typeface="Times New Roman" pitchFamily="18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&lt;&lt;" again ";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Body();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cs typeface="Arial" pitchFamily="34" charset="0"/>
              </a:rPr>
              <a:t>r</a:t>
            </a:r>
            <a:r>
              <a:rPr lang="en-US" sz="2200" dirty="0" smtClean="0">
                <a:latin typeface="Arial" pitchFamily="34" charset="0"/>
                <a:cs typeface="Arial" pitchFamily="34" charset="0"/>
              </a:rPr>
              <a:t>eturn 0;</a:t>
            </a:r>
            <a:endParaRPr lang="en-US" sz="2200" dirty="0">
              <a:latin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}</a:t>
            </a:r>
            <a:endParaRPr lang="en-US" sz="2200" dirty="0">
              <a:latin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0267" y="661380"/>
            <a:ext cx="3600666" cy="634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20" b="1" dirty="0">
                <a:latin typeface="Arial" pitchFamily="34" charset="0"/>
                <a:cs typeface="Arial" pitchFamily="34" charset="0"/>
              </a:rPr>
              <a:t>More examples:</a:t>
            </a:r>
          </a:p>
        </p:txBody>
      </p:sp>
    </p:spTree>
    <p:extLst>
      <p:ext uri="{BB962C8B-B14F-4D97-AF65-F5344CB8AC3E}">
        <p14:creationId xmlns:p14="http://schemas.microsoft.com/office/powerpoint/2010/main" val="20643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9" grpId="0"/>
      <p:bldP spid="2051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8200" y="1408628"/>
            <a:ext cx="8382000" cy="7201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080" dirty="0">
                <a:latin typeface="Arial" pitchFamily="34" charset="0"/>
                <a:cs typeface="Arial" pitchFamily="34" charset="0"/>
              </a:rPr>
              <a:t>	A </a:t>
            </a:r>
            <a:r>
              <a:rPr lang="en-US" sz="3080" b="1" i="1" dirty="0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function</a:t>
            </a:r>
            <a:r>
              <a:rPr lang="en-US" sz="3080" dirty="0">
                <a:latin typeface="Arial" pitchFamily="34" charset="0"/>
                <a:cs typeface="Arial" pitchFamily="34" charset="0"/>
              </a:rPr>
              <a:t> is a group of statements that is executed when it is called from some point of the program. </a:t>
            </a:r>
          </a:p>
          <a:p>
            <a:pPr algn="just"/>
            <a:endParaRPr lang="en-US" sz="308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3080" dirty="0">
                <a:latin typeface="Arial" pitchFamily="34" charset="0"/>
                <a:cs typeface="Arial" pitchFamily="34" charset="0"/>
              </a:rPr>
              <a:t>	A </a:t>
            </a:r>
            <a:r>
              <a:rPr lang="en-US" sz="3080" b="1" i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function</a:t>
            </a:r>
            <a:r>
              <a:rPr lang="en-US" sz="3080" dirty="0">
                <a:latin typeface="Arial" pitchFamily="34" charset="0"/>
                <a:cs typeface="Arial" pitchFamily="34" charset="0"/>
              </a:rPr>
              <a:t> is a self contained block of code with a specific purpose. It has a name that is used to identify and call it for execution.</a:t>
            </a:r>
          </a:p>
          <a:p>
            <a:pPr algn="just"/>
            <a:endParaRPr lang="en-US" sz="308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3080" dirty="0">
                <a:latin typeface="Arial" pitchFamily="34" charset="0"/>
                <a:cs typeface="Arial" pitchFamily="34" charset="0"/>
              </a:rPr>
              <a:t>	A </a:t>
            </a:r>
            <a:r>
              <a:rPr lang="en-US" sz="3080" b="1" i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function</a:t>
            </a:r>
            <a:r>
              <a:rPr lang="en-US" sz="308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3080" dirty="0">
                <a:latin typeface="Arial" pitchFamily="34" charset="0"/>
                <a:cs typeface="Arial" pitchFamily="34" charset="0"/>
              </a:rPr>
              <a:t>is a subprogram that acts on data and often returns a value. </a:t>
            </a:r>
          </a:p>
          <a:p>
            <a:pPr algn="just"/>
            <a:endParaRPr lang="en-US" sz="3080" dirty="0">
              <a:latin typeface="Arial" pitchFamily="34" charset="0"/>
              <a:cs typeface="Arial" pitchFamily="34" charset="0"/>
            </a:endParaRPr>
          </a:p>
          <a:p>
            <a:pPr algn="just"/>
            <a:endParaRPr lang="en-US" sz="3080" dirty="0">
              <a:latin typeface="Arial" pitchFamily="34" charset="0"/>
              <a:cs typeface="Arial" pitchFamily="34" charset="0"/>
            </a:endParaRPr>
          </a:p>
          <a:p>
            <a:pPr algn="just"/>
            <a:endParaRPr lang="en-US" sz="308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3080" dirty="0">
                <a:latin typeface="Arial" pitchFamily="34" charset="0"/>
                <a:cs typeface="Arial" pitchFamily="34" charset="0"/>
              </a:rPr>
              <a:t>	</a:t>
            </a:r>
            <a:br>
              <a:rPr lang="en-US" sz="3080" dirty="0">
                <a:latin typeface="Arial" pitchFamily="34" charset="0"/>
                <a:cs typeface="Arial" pitchFamily="34" charset="0"/>
              </a:rPr>
            </a:br>
            <a:endParaRPr lang="en-US" sz="308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82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41020" y="2308859"/>
            <a:ext cx="9136380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Arial" pitchFamily="34" charset="0"/>
                <a:cs typeface="Arial" pitchFamily="34" charset="0"/>
              </a:rPr>
              <a:t>#include&lt;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iostream.h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&gt;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float Area(float l, float w);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i</a:t>
            </a:r>
            <a:r>
              <a:rPr lang="en-US" sz="2200" dirty="0" err="1" smtClean="0">
                <a:latin typeface="Arial" pitchFamily="34" charset="0"/>
                <a:cs typeface="Arial" pitchFamily="34" charset="0"/>
              </a:rPr>
              <a:t>nt</a:t>
            </a:r>
            <a:r>
              <a:rPr lang="en-US" sz="2200" dirty="0" smtClean="0">
                <a:latin typeface="Arial" pitchFamily="34" charset="0"/>
                <a:cs typeface="Arial" pitchFamily="34" charset="0"/>
              </a:rPr>
              <a:t> main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(){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float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A,length,width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;</a:t>
            </a:r>
          </a:p>
          <a:p>
            <a:endParaRPr lang="en-US" sz="2200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2200" dirty="0" err="1" smtClean="0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&lt;&lt;"Enter length:";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cin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&gt;&gt;length;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&lt;&lt;"Enter width:";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cin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&gt;&gt;width;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219200"/>
            <a:ext cx="8968740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40" dirty="0">
                <a:latin typeface="Arial" pitchFamily="34" charset="0"/>
                <a:cs typeface="Arial" pitchFamily="34" charset="0"/>
              </a:rPr>
              <a:t>Write a C++ program that computes for the area of the rectangle using a function named </a:t>
            </a:r>
            <a:r>
              <a:rPr lang="en-US" sz="2640" b="1" i="1" dirty="0">
                <a:latin typeface="Arial" pitchFamily="34" charset="0"/>
                <a:cs typeface="Arial" pitchFamily="34" charset="0"/>
              </a:rPr>
              <a:t>Area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1132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86740" y="868680"/>
            <a:ext cx="813054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A=Area(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length,width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);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cout.precision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(2);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&lt;&lt;"The area of the rectangle is "&lt;&lt;A;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r</a:t>
            </a:r>
            <a:r>
              <a:rPr lang="en-US" sz="2200" dirty="0" smtClean="0">
                <a:latin typeface="Arial" pitchFamily="34" charset="0"/>
                <a:cs typeface="Arial" pitchFamily="34" charset="0"/>
              </a:rPr>
              <a:t>eturn 0;</a:t>
            </a:r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}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float Area(float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l,float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w){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float AREA;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AREA=l*w;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return AREA;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8661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3900" y="2263139"/>
            <a:ext cx="846582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Arial" pitchFamily="34" charset="0"/>
                <a:cs typeface="Arial" pitchFamily="34" charset="0"/>
              </a:rPr>
              <a:t>#include&lt;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iostream.h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&gt;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#include&lt;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conio.h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&gt;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float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Area_Rectangle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(float l, float w);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float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Area_Circle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(float r);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i</a:t>
            </a:r>
            <a:r>
              <a:rPr lang="en-US" sz="2200" dirty="0" err="1" smtClean="0">
                <a:latin typeface="Arial" pitchFamily="34" charset="0"/>
                <a:cs typeface="Arial" pitchFamily="34" charset="0"/>
              </a:rPr>
              <a:t>nt</a:t>
            </a:r>
            <a:r>
              <a:rPr lang="en-US" sz="2200" dirty="0" smtClean="0">
                <a:latin typeface="Arial" pitchFamily="34" charset="0"/>
                <a:cs typeface="Arial" pitchFamily="34" charset="0"/>
              </a:rPr>
              <a:t> main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(){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clrscr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();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char opt;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&lt;&lt;"S H A P E S\n\n";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&lt;&lt;"[R] - Rectangle\n";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&lt;&lt;"[C] - Circle\n";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&lt;&lt;"Enter your choice: ";</a:t>
            </a:r>
          </a:p>
          <a:p>
            <a:r>
              <a:rPr lang="en-US" sz="2200" dirty="0" err="1">
                <a:latin typeface="Arial" pitchFamily="34" charset="0"/>
                <a:cs typeface="Arial" pitchFamily="34" charset="0"/>
              </a:rPr>
              <a:t>cin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&gt;&gt;opt;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838200"/>
            <a:ext cx="8968740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40" dirty="0">
                <a:latin typeface="Arial" pitchFamily="34" charset="0"/>
                <a:cs typeface="Arial" pitchFamily="34" charset="0"/>
              </a:rPr>
              <a:t>Write a C++ program that chooses a shape from rectangle and circle and computes for the area of the shape using functions</a:t>
            </a:r>
            <a:r>
              <a:rPr lang="en-US" sz="2640" b="1" i="1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640" b="1" i="1" dirty="0" err="1">
                <a:latin typeface="Arial" pitchFamily="34" charset="0"/>
                <a:cs typeface="Arial" pitchFamily="34" charset="0"/>
              </a:rPr>
              <a:t>Area_Rectangle</a:t>
            </a:r>
            <a:r>
              <a:rPr lang="en-US" sz="2640" b="1" i="1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and </a:t>
            </a:r>
            <a:r>
              <a:rPr lang="en-US" sz="2640" b="1" i="1" dirty="0" err="1">
                <a:latin typeface="Arial" pitchFamily="34" charset="0"/>
                <a:cs typeface="Arial" pitchFamily="34" charset="0"/>
              </a:rPr>
              <a:t>Area_Circle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54639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0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7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2" dur="10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7" dur="10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2" dur="10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9" dur="10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7200" y="990600"/>
            <a:ext cx="8968740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Arial" pitchFamily="34" charset="0"/>
                <a:cs typeface="Arial" pitchFamily="34" charset="0"/>
              </a:rPr>
              <a:t>switch(opt){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case '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R':case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'r': { float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length,width,A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&lt;&lt;"Enter length:";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cin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&gt;&gt;length;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&lt;&lt;"Enter width:";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cin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&gt;&gt;width;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A=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Area_Rectangle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length,width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);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cout.precision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(2);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&lt;&lt;"The area of the rectangle is "&lt;&lt;A;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break; }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case '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C':case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'c': { float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radius,A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&lt;&lt;"Enter radius:";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cin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&gt;&gt;radius;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A=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Area_Circle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(radius);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cout.precision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(2);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&lt;&lt;"The area of the circle is "&lt;&lt;A;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break;  }</a:t>
            </a:r>
          </a:p>
        </p:txBody>
      </p:sp>
    </p:spTree>
    <p:extLst>
      <p:ext uri="{BB962C8B-B14F-4D97-AF65-F5344CB8AC3E}">
        <p14:creationId xmlns:p14="http://schemas.microsoft.com/office/powerpoint/2010/main" val="3576914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6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1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6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1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6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3" dur="10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8" dur="10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3" dur="10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8" dur="10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83" dur="10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88" dur="10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3" dur="10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3400" y="1219200"/>
            <a:ext cx="6789420" cy="5847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Arial" pitchFamily="34" charset="0"/>
                <a:cs typeface="Arial" pitchFamily="34" charset="0"/>
              </a:rPr>
              <a:t>		default: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cout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&lt;&lt;"Not in the list.";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	}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r</a:t>
            </a:r>
            <a:r>
              <a:rPr lang="en-US" sz="2200" dirty="0" smtClean="0">
                <a:latin typeface="Arial" pitchFamily="34" charset="0"/>
                <a:cs typeface="Arial" pitchFamily="34" charset="0"/>
              </a:rPr>
              <a:t>eturn 0;</a:t>
            </a:r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}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float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Area_Rectangle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(float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l,float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 w){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float AREA;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AREA=l*w;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return AREA;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}</a:t>
            </a:r>
          </a:p>
          <a:p>
            <a:endParaRPr lang="en-US" sz="2200" dirty="0">
              <a:latin typeface="Arial" pitchFamily="34" charset="0"/>
              <a:cs typeface="Arial" pitchFamily="34" charset="0"/>
            </a:endParaRP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float </a:t>
            </a:r>
            <a:r>
              <a:rPr lang="en-US" sz="2200" dirty="0" err="1">
                <a:latin typeface="Arial" pitchFamily="34" charset="0"/>
                <a:cs typeface="Arial" pitchFamily="34" charset="0"/>
              </a:rPr>
              <a:t>Area_Circle</a:t>
            </a:r>
            <a:r>
              <a:rPr lang="en-US" sz="2200" dirty="0">
                <a:latin typeface="Arial" pitchFamily="34" charset="0"/>
                <a:cs typeface="Arial" pitchFamily="34" charset="0"/>
              </a:rPr>
              <a:t>(float r){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float AREA;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const float PI=3.14;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AREA=PI*r*r;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	return AREA;</a:t>
            </a:r>
          </a:p>
          <a:p>
            <a:r>
              <a:rPr lang="en-US" sz="2200" dirty="0">
                <a:latin typeface="Arial" pitchFamily="34" charset="0"/>
                <a:cs typeface="Arial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24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8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3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8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3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0" dur="10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5" dur="10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0" dur="1000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5" dur="1000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80" dur="1000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85" dur="1000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1524000"/>
            <a:ext cx="7894302" cy="2734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4435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9927" y="1143000"/>
            <a:ext cx="8717280" cy="2936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080" dirty="0">
                <a:latin typeface="Arial" pitchFamily="34" charset="0"/>
                <a:cs typeface="Arial" pitchFamily="34" charset="0"/>
              </a:rPr>
              <a:t>Functions are:</a:t>
            </a:r>
          </a:p>
          <a:p>
            <a:pPr lvl="1" algn="just">
              <a:buFont typeface="Arial" pitchFamily="34" charset="0"/>
              <a:buChar char="•"/>
            </a:pPr>
            <a:r>
              <a:rPr lang="en-US" sz="3080" b="1" i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easier to maintain</a:t>
            </a:r>
            <a:r>
              <a:rPr lang="en-US" sz="308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, </a:t>
            </a:r>
          </a:p>
          <a:p>
            <a:pPr lvl="1" algn="just">
              <a:buFont typeface="Arial" pitchFamily="34" charset="0"/>
              <a:buChar char="•"/>
            </a:pPr>
            <a:r>
              <a:rPr lang="en-US" sz="3080" b="1" i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update</a:t>
            </a:r>
            <a:r>
              <a:rPr lang="en-US" sz="308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3080" dirty="0">
                <a:latin typeface="Arial" pitchFamily="34" charset="0"/>
                <a:cs typeface="Arial" pitchFamily="34" charset="0"/>
              </a:rPr>
              <a:t>and</a:t>
            </a:r>
            <a:r>
              <a:rPr lang="en-US" sz="308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lvl="1" algn="just">
              <a:buFont typeface="Arial" pitchFamily="34" charset="0"/>
              <a:buChar char="•"/>
            </a:pPr>
            <a:r>
              <a:rPr lang="en-US" sz="3080" b="1" i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debug</a:t>
            </a:r>
            <a:r>
              <a:rPr lang="en-US" sz="308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3080" dirty="0">
                <a:latin typeface="Arial" pitchFamily="34" charset="0"/>
                <a:cs typeface="Arial" pitchFamily="34" charset="0"/>
              </a:rPr>
              <a:t>than one very long program.  </a:t>
            </a:r>
          </a:p>
          <a:p>
            <a:pPr algn="just"/>
            <a:r>
              <a:rPr lang="en-US" sz="3080" dirty="0">
                <a:latin typeface="Arial" pitchFamily="34" charset="0"/>
                <a:cs typeface="Arial" pitchFamily="34" charset="0"/>
              </a:rPr>
              <a:t>	</a:t>
            </a:r>
          </a:p>
          <a:p>
            <a:pPr algn="just"/>
            <a:r>
              <a:rPr lang="en-US" sz="3080" dirty="0">
                <a:latin typeface="Arial" pitchFamily="34" charset="0"/>
                <a:cs typeface="Arial" pitchFamily="34" charset="0"/>
              </a:rPr>
              <a:t>	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51460" y="2677160"/>
            <a:ext cx="9471660" cy="4104640"/>
          </a:xfrm>
        </p:spPr>
        <p:txBody>
          <a:bodyPr>
            <a:normAutofit/>
          </a:bodyPr>
          <a:lstStyle/>
          <a:p>
            <a:pPr algn="just"/>
            <a:r>
              <a:rPr lang="en-PH" sz="3080" dirty="0" smtClean="0">
                <a:latin typeface="Arial" pitchFamily="34" charset="0"/>
                <a:cs typeface="Arial" pitchFamily="34" charset="0"/>
              </a:rPr>
              <a:t/>
            </a:r>
            <a:br>
              <a:rPr lang="en-PH" sz="3080" dirty="0" smtClean="0">
                <a:latin typeface="Arial" pitchFamily="34" charset="0"/>
                <a:cs typeface="Arial" pitchFamily="34" charset="0"/>
              </a:rPr>
            </a:br>
            <a:r>
              <a:rPr lang="en-PH" sz="3080" dirty="0" smtClean="0">
                <a:latin typeface="Arial" pitchFamily="34" charset="0"/>
                <a:cs typeface="Arial" pitchFamily="34" charset="0"/>
              </a:rPr>
              <a:t>Advantages </a:t>
            </a:r>
            <a:r>
              <a:rPr lang="en-PH" sz="3080" dirty="0">
                <a:latin typeface="Arial" pitchFamily="34" charset="0"/>
                <a:cs typeface="Arial" pitchFamily="34" charset="0"/>
              </a:rPr>
              <a:t>of Using </a:t>
            </a:r>
            <a:r>
              <a:rPr lang="en-PH" sz="3080" dirty="0" smtClean="0">
                <a:latin typeface="Arial" pitchFamily="34" charset="0"/>
                <a:cs typeface="Arial" pitchFamily="34" charset="0"/>
              </a:rPr>
              <a:t>Function</a:t>
            </a:r>
            <a:br>
              <a:rPr lang="en-PH" sz="3080" dirty="0" smtClean="0">
                <a:latin typeface="Arial" pitchFamily="34" charset="0"/>
                <a:cs typeface="Arial" pitchFamily="34" charset="0"/>
              </a:rPr>
            </a:br>
            <a:r>
              <a:rPr lang="en-PH" sz="2800" b="0" dirty="0">
                <a:latin typeface="Arial" pitchFamily="34" charset="0"/>
                <a:cs typeface="Arial" pitchFamily="34" charset="0"/>
              </a:rPr>
              <a:t/>
            </a:r>
            <a:br>
              <a:rPr lang="en-PH" sz="2800" b="0" dirty="0">
                <a:latin typeface="Arial" pitchFamily="34" charset="0"/>
                <a:cs typeface="Arial" pitchFamily="34" charset="0"/>
              </a:rPr>
            </a:br>
            <a:r>
              <a:rPr lang="en-PH" sz="2800" b="0" dirty="0">
                <a:latin typeface="Arial" pitchFamily="34" charset="0"/>
                <a:cs typeface="Arial" pitchFamily="34" charset="0"/>
              </a:rPr>
              <a:t>By programming in a modular (functional) fashion, several programmers can work independently on separate functions which can be assembled at a later date to create the entire project.</a:t>
            </a:r>
            <a:r>
              <a:rPr lang="en-US" sz="2800" b="0" dirty="0">
                <a:latin typeface="Arial" pitchFamily="34" charset="0"/>
                <a:cs typeface="Arial" pitchFamily="34" charset="0"/>
              </a:rPr>
              <a:t/>
            </a:r>
            <a:br>
              <a:rPr lang="en-US" sz="2800" b="0" dirty="0">
                <a:latin typeface="Arial" pitchFamily="34" charset="0"/>
                <a:cs typeface="Arial" pitchFamily="34" charset="0"/>
              </a:rPr>
            </a:br>
            <a:endParaRPr lang="en-PH" sz="2800" b="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37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ttp://mathbits.com/MathBits/CompSci/functions/funcarrows.gif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43000"/>
            <a:ext cx="63246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6492240" y="3337560"/>
            <a:ext cx="3268980" cy="2529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	The program that calls a function is often referred to as the </a:t>
            </a:r>
            <a:r>
              <a:rPr lang="en-US" sz="2640" b="1" i="1" dirty="0">
                <a:solidFill>
                  <a:schemeClr val="accent5"/>
                </a:solidFill>
                <a:latin typeface="Arial" pitchFamily="34" charset="0"/>
                <a:cs typeface="Arial" pitchFamily="34" charset="0"/>
              </a:rPr>
              <a:t>calling program.</a:t>
            </a:r>
          </a:p>
          <a:p>
            <a:pPr algn="just"/>
            <a:endParaRPr lang="en-US" sz="264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24600" y="1828800"/>
            <a:ext cx="3520440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640" dirty="0">
                <a:latin typeface="Arial" pitchFamily="34" charset="0"/>
                <a:cs typeface="Arial" pitchFamily="34" charset="0"/>
              </a:rPr>
              <a:t>One function that every C++ program possesses: </a:t>
            </a:r>
            <a:r>
              <a:rPr lang="en-US" sz="2640" b="1" i="1" dirty="0" err="1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</a:t>
            </a:r>
            <a:r>
              <a:rPr lang="en-US" sz="2640" b="1" i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main()</a:t>
            </a:r>
            <a:endParaRPr lang="en-PH" sz="2640" i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21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800" decel="100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8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464820" y="2050164"/>
            <a:ext cx="8214360" cy="47397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algn="just" defTabSz="1005840" fontAlgn="base">
              <a:spcBef>
                <a:spcPct val="0"/>
              </a:spcBef>
              <a:spcAft>
                <a:spcPct val="0"/>
              </a:spcAft>
            </a:pPr>
            <a:endParaRPr lang="en-US" sz="3080" b="1" dirty="0"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algn="just"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dirty="0">
                <a:latin typeface="Arial" pitchFamily="34" charset="0"/>
                <a:ea typeface="Times New Roman" pitchFamily="18" charset="0"/>
                <a:cs typeface="Arial" pitchFamily="34" charset="0"/>
              </a:rPr>
              <a:t>	The standard form of declaration of a function is</a:t>
            </a:r>
          </a:p>
          <a:p>
            <a:pPr algn="just" defTabSz="100584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080" b="1" dirty="0"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b="1" dirty="0" err="1">
                <a:solidFill>
                  <a:schemeClr val="accent5"/>
                </a:solidFill>
                <a:latin typeface="Arial" pitchFamily="34" charset="0"/>
                <a:cs typeface="Arial" pitchFamily="34" charset="0"/>
              </a:rPr>
              <a:t>return_type</a:t>
            </a:r>
            <a:r>
              <a:rPr lang="en-US" sz="3080" b="1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3080" b="1" dirty="0" err="1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function_name</a:t>
            </a:r>
            <a:r>
              <a:rPr lang="en-US" sz="3080" b="1" dirty="0">
                <a:latin typeface="Arial" pitchFamily="34" charset="0"/>
                <a:cs typeface="Arial" pitchFamily="34" charset="0"/>
              </a:rPr>
              <a:t>(</a:t>
            </a:r>
            <a:r>
              <a:rPr lang="en-US" sz="3080" b="1" dirty="0" err="1">
                <a:solidFill>
                  <a:srgbClr val="00B050"/>
                </a:solidFill>
                <a:latin typeface="Arial" pitchFamily="34" charset="0"/>
                <a:cs typeface="Arial" pitchFamily="34" charset="0"/>
              </a:rPr>
              <a:t>parameter_list</a:t>
            </a:r>
            <a:r>
              <a:rPr lang="en-US" sz="3080" b="1" dirty="0">
                <a:latin typeface="Arial" pitchFamily="34" charset="0"/>
                <a:cs typeface="Arial" pitchFamily="34" charset="0"/>
              </a:rPr>
              <a:t> ) </a:t>
            </a:r>
            <a:br>
              <a:rPr lang="en-US" sz="3080" b="1" dirty="0">
                <a:latin typeface="Arial" pitchFamily="34" charset="0"/>
                <a:cs typeface="Arial" pitchFamily="34" charset="0"/>
              </a:rPr>
            </a:br>
            <a:r>
              <a:rPr lang="en-US" sz="3080" b="1" dirty="0">
                <a:latin typeface="Arial" pitchFamily="34" charset="0"/>
                <a:cs typeface="Arial" pitchFamily="34" charset="0"/>
              </a:rPr>
              <a:t>{ </a:t>
            </a:r>
            <a:br>
              <a:rPr lang="en-US" sz="3080" b="1" dirty="0">
                <a:latin typeface="Arial" pitchFamily="34" charset="0"/>
                <a:cs typeface="Arial" pitchFamily="34" charset="0"/>
              </a:rPr>
            </a:br>
            <a:r>
              <a:rPr lang="en-US" sz="3080" b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local_definitions</a:t>
            </a:r>
            <a:r>
              <a:rPr lang="en-US" sz="308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; </a:t>
            </a:r>
            <a:r>
              <a:rPr lang="en-US" sz="3080" b="1" dirty="0">
                <a:latin typeface="Arial" pitchFamily="34" charset="0"/>
                <a:cs typeface="Arial" pitchFamily="34" charset="0"/>
              </a:rPr>
              <a:t/>
            </a:r>
            <a:br>
              <a:rPr lang="en-US" sz="3080" b="1" dirty="0">
                <a:latin typeface="Arial" pitchFamily="34" charset="0"/>
                <a:cs typeface="Arial" pitchFamily="34" charset="0"/>
              </a:rPr>
            </a:br>
            <a:r>
              <a:rPr lang="en-US" sz="3080" b="1" dirty="0" err="1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function_implementation</a:t>
            </a:r>
            <a:r>
              <a:rPr lang="en-US" sz="3080" b="1" dirty="0">
                <a:solidFill>
                  <a:schemeClr val="accent2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; </a:t>
            </a:r>
            <a:r>
              <a:rPr lang="en-US" sz="3080" b="1" dirty="0">
                <a:latin typeface="Arial" pitchFamily="34" charset="0"/>
                <a:cs typeface="Arial" pitchFamily="34" charset="0"/>
              </a:rPr>
              <a:t/>
            </a:r>
            <a:br>
              <a:rPr lang="en-US" sz="3080" b="1" dirty="0">
                <a:latin typeface="Arial" pitchFamily="34" charset="0"/>
                <a:cs typeface="Arial" pitchFamily="34" charset="0"/>
              </a:rPr>
            </a:br>
            <a:r>
              <a:rPr lang="en-US" sz="3080" b="1" dirty="0">
                <a:latin typeface="Arial" pitchFamily="34" charset="0"/>
                <a:cs typeface="Arial" pitchFamily="34" charset="0"/>
              </a:rPr>
              <a:t>} </a:t>
            </a:r>
          </a:p>
          <a:p>
            <a:pPr algn="just" defTabSz="100584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080" dirty="0">
              <a:latin typeface="Arial" pitchFamily="34" charset="0"/>
              <a:ea typeface="Times New Roman" pitchFamily="18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1000" y="1219200"/>
            <a:ext cx="8298180" cy="63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520" b="1" dirty="0">
                <a:latin typeface="Arial" pitchFamily="34" charset="0"/>
                <a:ea typeface="Times New Roman" pitchFamily="18" charset="0"/>
                <a:cs typeface="Arial" pitchFamily="34" charset="0"/>
              </a:rPr>
              <a:t>Declaration of a Function</a:t>
            </a:r>
          </a:p>
        </p:txBody>
      </p:sp>
    </p:spTree>
    <p:extLst>
      <p:ext uri="{BB962C8B-B14F-4D97-AF65-F5344CB8AC3E}">
        <p14:creationId xmlns:p14="http://schemas.microsoft.com/office/powerpoint/2010/main" val="3278659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10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500"/>
                                        <p:tgtEl>
                                          <p:spTgt spid="10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1219200"/>
            <a:ext cx="8801100" cy="605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buFont typeface="Wingdings" pitchFamily="2" charset="2"/>
              <a:buChar char="Ø"/>
            </a:pPr>
            <a:r>
              <a:rPr lang="en-US" sz="2640" dirty="0">
                <a:latin typeface="Arial" pitchFamily="34" charset="0"/>
                <a:cs typeface="Arial" pitchFamily="34" charset="0"/>
              </a:rPr>
              <a:t> If the function returns a value then the type of that value must be specified in </a:t>
            </a:r>
            <a:r>
              <a:rPr lang="en-US" sz="2640" i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return_type</a:t>
            </a:r>
            <a:r>
              <a:rPr lang="en-US" sz="264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.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 For the moment this could be </a:t>
            </a:r>
            <a:r>
              <a:rPr lang="en-US" sz="264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, float or char. If the function does not return a value then the </a:t>
            </a:r>
            <a:r>
              <a:rPr lang="en-US" sz="2640" i="1" dirty="0" err="1">
                <a:latin typeface="Arial" pitchFamily="34" charset="0"/>
                <a:cs typeface="Arial" pitchFamily="34" charset="0"/>
              </a:rPr>
              <a:t>return_type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 must be void.</a:t>
            </a:r>
          </a:p>
          <a:p>
            <a:pPr lvl="0" algn="just">
              <a:buFont typeface="Wingdings" pitchFamily="2" charset="2"/>
              <a:buChar char="Ø"/>
            </a:pPr>
            <a:r>
              <a:rPr lang="en-US" sz="2640" dirty="0">
                <a:latin typeface="Arial" pitchFamily="34" charset="0"/>
                <a:cs typeface="Arial" pitchFamily="34" charset="0"/>
              </a:rPr>
              <a:t>The </a:t>
            </a:r>
            <a:r>
              <a:rPr lang="en-US" sz="2640" i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function_name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 follows the same rules of composition as identifiers.</a:t>
            </a:r>
          </a:p>
          <a:p>
            <a:pPr lvl="0" algn="just">
              <a:buFont typeface="Wingdings" pitchFamily="2" charset="2"/>
              <a:buChar char="Ø"/>
            </a:pPr>
            <a:r>
              <a:rPr lang="en-US" sz="2640" dirty="0">
                <a:latin typeface="Arial" pitchFamily="34" charset="0"/>
                <a:cs typeface="Arial" pitchFamily="34" charset="0"/>
              </a:rPr>
              <a:t>The </a:t>
            </a:r>
            <a:r>
              <a:rPr lang="en-US" sz="2640" i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parameter_list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 lists the formal parameters of the function together with their types.</a:t>
            </a:r>
          </a:p>
          <a:p>
            <a:pPr lvl="0" algn="just">
              <a:buFont typeface="Wingdings" pitchFamily="2" charset="2"/>
              <a:buChar char="Ø"/>
            </a:pPr>
            <a:r>
              <a:rPr lang="en-US" sz="2640" dirty="0">
                <a:latin typeface="Arial" pitchFamily="34" charset="0"/>
                <a:cs typeface="Arial" pitchFamily="34" charset="0"/>
              </a:rPr>
              <a:t>The </a:t>
            </a:r>
            <a:r>
              <a:rPr lang="en-US" sz="2640" i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local_definitions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 are definitions of variables that are used in the </a:t>
            </a:r>
            <a:r>
              <a:rPr lang="en-US" sz="2640" i="1" dirty="0" err="1">
                <a:latin typeface="Arial" pitchFamily="34" charset="0"/>
                <a:cs typeface="Arial" pitchFamily="34" charset="0"/>
              </a:rPr>
              <a:t>function_implementation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. These variables have no meaning outside the function.</a:t>
            </a:r>
          </a:p>
          <a:p>
            <a:pPr lvl="0" algn="just">
              <a:buFont typeface="Wingdings" pitchFamily="2" charset="2"/>
              <a:buChar char="Ø"/>
            </a:pPr>
            <a:r>
              <a:rPr lang="en-US" sz="2640" dirty="0">
                <a:latin typeface="Arial" pitchFamily="34" charset="0"/>
                <a:cs typeface="Arial" pitchFamily="34" charset="0"/>
              </a:rPr>
              <a:t>The </a:t>
            </a:r>
            <a:r>
              <a:rPr lang="en-US" sz="2640" i="1" dirty="0" err="1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function_implementation</a:t>
            </a:r>
            <a:r>
              <a:rPr lang="en-US" sz="2640" dirty="0">
                <a:latin typeface="Arial" pitchFamily="34" charset="0"/>
                <a:cs typeface="Arial" pitchFamily="34" charset="0"/>
              </a:rPr>
              <a:t> consists of C++ executable statements that implement the effect of the function.</a:t>
            </a:r>
          </a:p>
          <a:p>
            <a:pPr algn="just"/>
            <a:endParaRPr lang="en-US" sz="1760" dirty="0"/>
          </a:p>
        </p:txBody>
      </p:sp>
    </p:spTree>
    <p:extLst>
      <p:ext uri="{BB962C8B-B14F-4D97-AF65-F5344CB8AC3E}">
        <p14:creationId xmlns:p14="http://schemas.microsoft.com/office/powerpoint/2010/main" val="113551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ChangeArrowheads="1"/>
          </p:cNvSpPr>
          <p:nvPr/>
        </p:nvSpPr>
        <p:spPr bwMode="auto">
          <a:xfrm>
            <a:off x="533400" y="2209800"/>
            <a:ext cx="8298180" cy="42657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080" dirty="0"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dirty="0">
                <a:latin typeface="Arial" pitchFamily="34" charset="0"/>
                <a:ea typeface="Times New Roman" pitchFamily="18" charset="0"/>
                <a:cs typeface="Arial" pitchFamily="34" charset="0"/>
              </a:rPr>
              <a:t>	There are two main parts of the function: The function header and the function body.</a:t>
            </a: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080" dirty="0">
              <a:latin typeface="Arial" pitchFamily="34" charset="0"/>
              <a:ea typeface="Times New Roman" pitchFamily="18" charset="0"/>
              <a:cs typeface="Arial" pitchFamily="34" charset="0"/>
            </a:endParaRP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i="1" dirty="0" err="1">
                <a:solidFill>
                  <a:srgbClr val="FF000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int</a:t>
            </a:r>
            <a:r>
              <a:rPr lang="en-US" sz="3080" dirty="0">
                <a:solidFill>
                  <a:srgbClr val="FF000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lang="en-US" sz="3080" b="1" dirty="0">
                <a:solidFill>
                  <a:srgbClr val="FF000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sum</a:t>
            </a:r>
            <a:r>
              <a:rPr lang="en-US" sz="3080" dirty="0">
                <a:solidFill>
                  <a:srgbClr val="FF000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(</a:t>
            </a:r>
            <a:r>
              <a:rPr lang="en-US" sz="3080" dirty="0" err="1">
                <a:solidFill>
                  <a:srgbClr val="FF000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int</a:t>
            </a:r>
            <a:r>
              <a:rPr lang="en-US" sz="3080" dirty="0">
                <a:solidFill>
                  <a:srgbClr val="FF000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x, </a:t>
            </a:r>
            <a:r>
              <a:rPr lang="en-US" sz="3080" dirty="0" err="1">
                <a:solidFill>
                  <a:srgbClr val="FF000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int</a:t>
            </a:r>
            <a:r>
              <a:rPr lang="en-US" sz="3080" dirty="0">
                <a:solidFill>
                  <a:srgbClr val="FF000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y) </a:t>
            </a: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{   </a:t>
            </a:r>
            <a:r>
              <a:rPr lang="en-US" sz="3080" dirty="0" err="1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int</a:t>
            </a: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</a:t>
            </a:r>
            <a:r>
              <a:rPr lang="en-US" sz="3080" dirty="0" err="1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ans</a:t>
            </a: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= 0; </a:t>
            </a:r>
            <a:r>
              <a:rPr lang="en-US" sz="220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//holds the answer that will be returned</a:t>
            </a: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  </a:t>
            </a: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   </a:t>
            </a:r>
            <a:r>
              <a:rPr lang="en-US" sz="3080" dirty="0" err="1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ans</a:t>
            </a: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= x + y; </a:t>
            </a:r>
            <a:r>
              <a:rPr lang="en-US" sz="220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//calculate the sum </a:t>
            </a: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 </a:t>
            </a: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    return </a:t>
            </a:r>
            <a:r>
              <a:rPr lang="en-US" sz="3080" dirty="0" err="1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ans</a:t>
            </a: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;   </a:t>
            </a:r>
            <a:r>
              <a:rPr lang="en-US" sz="2200" dirty="0">
                <a:solidFill>
                  <a:srgbClr val="0070C0"/>
                </a:solidFill>
                <a:latin typeface="Arial" pitchFamily="34" charset="0"/>
                <a:ea typeface="Times New Roman" pitchFamily="18" charset="0"/>
                <a:cs typeface="Arial" pitchFamily="34" charset="0"/>
              </a:rPr>
              <a:t>//return the answer</a:t>
            </a:r>
          </a:p>
          <a:p>
            <a:pPr defTabSz="100584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3080" dirty="0">
                <a:solidFill>
                  <a:srgbClr val="0070C0"/>
                </a:solidFill>
                <a:latin typeface="Arial" pitchFamily="34" charset="0"/>
                <a:ea typeface="Calibri" pitchFamily="34" charset="0"/>
                <a:cs typeface="Arial" pitchFamily="34" charset="0"/>
              </a:rPr>
              <a:t>}</a:t>
            </a:r>
            <a:r>
              <a:rPr lang="en-US" sz="3080" dirty="0">
                <a:solidFill>
                  <a:srgbClr val="0070C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504566"/>
            <a:ext cx="5280660" cy="117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520" b="1" dirty="0">
                <a:latin typeface="Arial" pitchFamily="34" charset="0"/>
                <a:ea typeface="Times New Roman" pitchFamily="18" charset="0"/>
                <a:cs typeface="Arial" pitchFamily="34" charset="0"/>
              </a:rPr>
              <a:t>Structure of a Function</a:t>
            </a:r>
          </a:p>
          <a:p>
            <a:endParaRPr lang="en-PH" sz="3520" dirty="0"/>
          </a:p>
        </p:txBody>
      </p:sp>
    </p:spTree>
    <p:extLst>
      <p:ext uri="{BB962C8B-B14F-4D97-AF65-F5344CB8AC3E}">
        <p14:creationId xmlns:p14="http://schemas.microsoft.com/office/powerpoint/2010/main" val="300115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3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3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163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3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3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163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3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3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163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3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3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5" dur="1000"/>
                                        <p:tgtEl>
                                          <p:spTgt spid="163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3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63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0" dur="1000"/>
                                        <p:tgtEl>
                                          <p:spTgt spid="163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63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3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5" dur="1000"/>
                                        <p:tgtEl>
                                          <p:spTgt spid="163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4820" y="1882140"/>
            <a:ext cx="8465820" cy="5306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080" dirty="0">
              <a:latin typeface="Arial" pitchFamily="34" charset="0"/>
              <a:cs typeface="Arial" pitchFamily="34" charset="0"/>
            </a:endParaRPr>
          </a:p>
          <a:p>
            <a:r>
              <a:rPr lang="en-US" sz="3080" dirty="0">
                <a:latin typeface="Arial" pitchFamily="34" charset="0"/>
                <a:cs typeface="Arial" pitchFamily="34" charset="0"/>
              </a:rPr>
              <a:t>In the first line of the code in the previous slide:</a:t>
            </a:r>
          </a:p>
          <a:p>
            <a:endParaRPr lang="en-US" sz="3080" dirty="0"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sz="3080" i="1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308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3080" b="1" dirty="0">
                <a:latin typeface="Arial" pitchFamily="34" charset="0"/>
                <a:cs typeface="Arial" pitchFamily="34" charset="0"/>
              </a:rPr>
              <a:t>sum</a:t>
            </a:r>
            <a:r>
              <a:rPr lang="en-US" sz="3080" dirty="0">
                <a:latin typeface="Arial" pitchFamily="34" charset="0"/>
                <a:cs typeface="Arial" pitchFamily="34" charset="0"/>
              </a:rPr>
              <a:t>(</a:t>
            </a:r>
            <a:r>
              <a:rPr lang="en-US" sz="308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3080" dirty="0">
                <a:latin typeface="Arial" pitchFamily="34" charset="0"/>
                <a:cs typeface="Arial" pitchFamily="34" charset="0"/>
              </a:rPr>
              <a:t> x, </a:t>
            </a:r>
            <a:r>
              <a:rPr lang="en-US" sz="3080" dirty="0" err="1">
                <a:latin typeface="Arial" pitchFamily="34" charset="0"/>
                <a:cs typeface="Arial" pitchFamily="34" charset="0"/>
              </a:rPr>
              <a:t>int</a:t>
            </a:r>
            <a:r>
              <a:rPr lang="en-US" sz="3080" dirty="0">
                <a:latin typeface="Arial" pitchFamily="34" charset="0"/>
                <a:cs typeface="Arial" pitchFamily="34" charset="0"/>
              </a:rPr>
              <a:t> y) </a:t>
            </a:r>
          </a:p>
          <a:p>
            <a:endParaRPr lang="en-US" sz="3080" dirty="0">
              <a:latin typeface="Arial" pitchFamily="34" charset="0"/>
              <a:cs typeface="Arial" pitchFamily="34" charset="0"/>
            </a:endParaRPr>
          </a:p>
          <a:p>
            <a:r>
              <a:rPr lang="en-US" sz="3080" dirty="0">
                <a:latin typeface="Arial" pitchFamily="34" charset="0"/>
                <a:cs typeface="Arial" pitchFamily="34" charset="0"/>
              </a:rPr>
              <a:t>It has three main parts:</a:t>
            </a:r>
          </a:p>
          <a:p>
            <a:pPr lvl="0">
              <a:buFont typeface="Arial" pitchFamily="34" charset="0"/>
              <a:buChar char="•"/>
            </a:pPr>
            <a:r>
              <a:rPr lang="en-US" sz="3080" dirty="0">
                <a:latin typeface="Arial" pitchFamily="34" charset="0"/>
                <a:cs typeface="Arial" pitchFamily="34" charset="0"/>
              </a:rPr>
              <a:t>The name of the function i.e. sum</a:t>
            </a:r>
          </a:p>
          <a:p>
            <a:pPr lvl="0" algn="just">
              <a:buFont typeface="Arial" pitchFamily="34" charset="0"/>
              <a:buChar char="•"/>
            </a:pPr>
            <a:r>
              <a:rPr lang="en-US" sz="3080" dirty="0">
                <a:latin typeface="Arial" pitchFamily="34" charset="0"/>
                <a:cs typeface="Arial" pitchFamily="34" charset="0"/>
              </a:rPr>
              <a:t>The parameters of the function enclosed in </a:t>
            </a:r>
            <a:r>
              <a:rPr lang="en-US" sz="3080" dirty="0" err="1">
                <a:latin typeface="Arial" pitchFamily="34" charset="0"/>
                <a:cs typeface="Arial" pitchFamily="34" charset="0"/>
              </a:rPr>
              <a:t>paranthesis</a:t>
            </a:r>
            <a:endParaRPr lang="en-US" sz="3080" dirty="0">
              <a:latin typeface="Arial" pitchFamily="34" charset="0"/>
              <a:cs typeface="Arial" pitchFamily="34" charset="0"/>
            </a:endParaRPr>
          </a:p>
          <a:p>
            <a:pPr lvl="0" algn="just">
              <a:buFont typeface="Arial" pitchFamily="34" charset="0"/>
              <a:buChar char="•"/>
            </a:pPr>
            <a:r>
              <a:rPr lang="en-US" sz="3080" dirty="0">
                <a:latin typeface="Arial" pitchFamily="34" charset="0"/>
                <a:cs typeface="Arial" pitchFamily="34" charset="0"/>
              </a:rPr>
              <a:t>The return value type i.e. </a:t>
            </a:r>
            <a:r>
              <a:rPr lang="en-US" sz="3080" dirty="0" err="1">
                <a:latin typeface="Arial" pitchFamily="34" charset="0"/>
                <a:cs typeface="Arial" pitchFamily="34" charset="0"/>
              </a:rPr>
              <a:t>int</a:t>
            </a:r>
            <a:endParaRPr lang="en-US" sz="3080" dirty="0">
              <a:latin typeface="Arial" pitchFamily="34" charset="0"/>
              <a:cs typeface="Arial" pitchFamily="34" charset="0"/>
            </a:endParaRPr>
          </a:p>
          <a:p>
            <a:endParaRPr lang="en-US" sz="308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1000" y="1295400"/>
            <a:ext cx="8298180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960" b="1" dirty="0">
                <a:latin typeface="Arial" pitchFamily="34" charset="0"/>
                <a:cs typeface="Arial" pitchFamily="34" charset="0"/>
              </a:rPr>
              <a:t>Function Header </a:t>
            </a:r>
          </a:p>
          <a:p>
            <a:endParaRPr lang="en-PH" sz="3960" dirty="0"/>
          </a:p>
        </p:txBody>
      </p:sp>
    </p:spTree>
    <p:extLst>
      <p:ext uri="{BB962C8B-B14F-4D97-AF65-F5344CB8AC3E}">
        <p14:creationId xmlns:p14="http://schemas.microsoft.com/office/powerpoint/2010/main" val="1636514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0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4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1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CSDept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TE Template" id="{D2523DFA-B32B-41CD-A351-AD11A3203FEE}" vid="{99545842-0A36-48E8-8B8B-ABC6E53313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CSDeptTheme.thmx</Template>
  <TotalTime>1933</TotalTime>
  <Words>1343</Words>
  <Application>Microsoft Office PowerPoint</Application>
  <PresentationFormat>Custom</PresentationFormat>
  <Paragraphs>479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Nexa Bold</vt:lpstr>
      <vt:lpstr>Wingdings</vt:lpstr>
      <vt:lpstr>Arial</vt:lpstr>
      <vt:lpstr>Kozuka Gothic Pro B</vt:lpstr>
      <vt:lpstr>Bebas</vt:lpstr>
      <vt:lpstr>Consolas</vt:lpstr>
      <vt:lpstr>DellaRobbia BT</vt:lpstr>
      <vt:lpstr>Calibri</vt:lpstr>
      <vt:lpstr>Georgia</vt:lpstr>
      <vt:lpstr>Times New Roman</vt:lpstr>
      <vt:lpstr>CSDeptTheme</vt:lpstr>
      <vt:lpstr>FUNCTIONS</vt:lpstr>
      <vt:lpstr>PowerPoint Presentation</vt:lpstr>
      <vt:lpstr>PowerPoint Presentation</vt:lpstr>
      <vt:lpstr> Advantages of Using Function  By programming in a modular (functional) fashion, several programmers can work independently on separate functions which can be assembled at a later date to create the entire project.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Function Prototypes</vt:lpstr>
      <vt:lpstr>PowerPoint Presentation</vt:lpstr>
      <vt:lpstr>PowerPoint Presentation</vt:lpstr>
      <vt:lpstr>non-void functions</vt:lpstr>
      <vt:lpstr>PowerPoint Presentation</vt:lpstr>
      <vt:lpstr>void functions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Wislon Yu II</dc:creator>
  <cp:lastModifiedBy>Jay-ar</cp:lastModifiedBy>
  <cp:revision>65</cp:revision>
  <dcterms:created xsi:type="dcterms:W3CDTF">2015-06-07T16:23:41Z</dcterms:created>
  <dcterms:modified xsi:type="dcterms:W3CDTF">2018-12-18T05:30:47Z</dcterms:modified>
</cp:coreProperties>
</file>